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6" r:id="rId3"/>
    <p:sldId id="264" r:id="rId4"/>
    <p:sldId id="265" r:id="rId5"/>
    <p:sldId id="262" r:id="rId6"/>
    <p:sldId id="260" r:id="rId7"/>
    <p:sldId id="268"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22.11.2013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22.11.2013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22.11.2013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22.11.2013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22.11.2013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22.11.2013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684213" y="2564904"/>
            <a:ext cx="7848600" cy="3888432"/>
          </a:xfrm>
        </p:spPr>
        <p:txBody>
          <a:bodyPr rtlCol="0">
            <a:normAutofit fontScale="92500" lnSpcReduction="20000"/>
          </a:bodyPr>
          <a:lstStyle/>
          <a:p>
            <a:pPr eaLnBrk="1" fontAlgn="auto" hangingPunct="1">
              <a:spcAft>
                <a:spcPts val="0"/>
              </a:spcAft>
              <a:buFont typeface="Arial" pitchFamily="34" charset="0"/>
              <a:buNone/>
              <a:defRPr/>
            </a:pPr>
            <a:endParaRPr lang="ru-RU" b="1" dirty="0" smtClean="0"/>
          </a:p>
          <a:p>
            <a:pPr algn="l" eaLnBrk="1" fontAlgn="auto" hangingPunct="1">
              <a:spcAft>
                <a:spcPts val="0"/>
              </a:spcAft>
              <a:buFont typeface="Arial" pitchFamily="34" charset="0"/>
              <a:buNone/>
              <a:defRPr/>
            </a:pPr>
            <a:r>
              <a:rPr lang="ru-RU" sz="2100" b="1" u="sng" dirty="0" smtClean="0">
                <a:solidFill>
                  <a:schemeClr val="tx1"/>
                </a:solidFill>
                <a:latin typeface="Arial" pitchFamily="34" charset="0"/>
                <a:cs typeface="Arial" pitchFamily="34" charset="0"/>
              </a:rPr>
              <a:t>Обучающая презентация на тему: </a:t>
            </a:r>
          </a:p>
          <a:p>
            <a:pPr algn="l" eaLnBrk="1" fontAlgn="auto" hangingPunct="1">
              <a:spcAft>
                <a:spcPts val="0"/>
              </a:spcAft>
              <a:buFont typeface="Arial" pitchFamily="34" charset="0"/>
              <a:buNone/>
              <a:defRPr/>
            </a:pPr>
            <a:endParaRPr lang="ru-RU" sz="2100" b="1" dirty="0" smtClean="0">
              <a:solidFill>
                <a:schemeClr val="tx1"/>
              </a:solidFill>
              <a:latin typeface="Arial" pitchFamily="34" charset="0"/>
              <a:cs typeface="Arial" pitchFamily="34" charset="0"/>
            </a:endParaRPr>
          </a:p>
          <a:p>
            <a:pPr algn="l" eaLnBrk="1" fontAlgn="auto" hangingPunct="1">
              <a:spcAft>
                <a:spcPts val="0"/>
              </a:spcAft>
              <a:buFont typeface="Arial" pitchFamily="34" charset="0"/>
              <a:buNone/>
              <a:defRPr/>
            </a:pPr>
            <a:endParaRPr lang="ru-RU" sz="2100" b="1" dirty="0" smtClean="0">
              <a:solidFill>
                <a:schemeClr val="tx1"/>
              </a:solidFill>
              <a:latin typeface="Arial" pitchFamily="34" charset="0"/>
              <a:cs typeface="Arial" pitchFamily="34" charset="0"/>
            </a:endParaRPr>
          </a:p>
          <a:p>
            <a:pPr eaLnBrk="1" fontAlgn="auto" hangingPunct="1">
              <a:spcAft>
                <a:spcPts val="0"/>
              </a:spcAft>
              <a:buFont typeface="Arial" pitchFamily="34" charset="0"/>
              <a:buNone/>
              <a:defRPr/>
            </a:pPr>
            <a:r>
              <a:rPr lang="ru-RU" sz="2100" b="1" dirty="0" smtClean="0">
                <a:solidFill>
                  <a:schemeClr val="tx1"/>
                </a:solidFill>
                <a:latin typeface="Arial" pitchFamily="34" charset="0"/>
                <a:cs typeface="Arial" pitchFamily="34" charset="0"/>
              </a:rPr>
              <a:t>Использование и применение</a:t>
            </a:r>
          </a:p>
          <a:p>
            <a:pPr eaLnBrk="1" fontAlgn="auto" hangingPunct="1">
              <a:spcAft>
                <a:spcPts val="0"/>
              </a:spcAft>
              <a:buFont typeface="Arial" pitchFamily="34" charset="0"/>
              <a:buNone/>
              <a:defRPr/>
            </a:pPr>
            <a:r>
              <a:rPr lang="ru-RU" sz="2100" b="1" dirty="0" smtClean="0">
                <a:solidFill>
                  <a:schemeClr val="tx1"/>
                </a:solidFill>
                <a:latin typeface="Arial" pitchFamily="34" charset="0"/>
                <a:cs typeface="Arial" pitchFamily="34" charset="0"/>
              </a:rPr>
              <a:t> вкладных размерных и безразмерных </a:t>
            </a:r>
          </a:p>
          <a:p>
            <a:pPr eaLnBrk="1" fontAlgn="auto" hangingPunct="1">
              <a:spcAft>
                <a:spcPts val="0"/>
              </a:spcAft>
              <a:buFont typeface="Arial" pitchFamily="34" charset="0"/>
              <a:buNone/>
              <a:defRPr/>
            </a:pPr>
            <a:r>
              <a:rPr lang="ru-RU" sz="2100" b="1" dirty="0" smtClean="0">
                <a:solidFill>
                  <a:schemeClr val="tx1"/>
                </a:solidFill>
                <a:latin typeface="Arial" pitchFamily="34" charset="0"/>
                <a:cs typeface="Arial" pitchFamily="34" charset="0"/>
              </a:rPr>
              <a:t>демисезонных и зимних стелек </a:t>
            </a:r>
            <a:r>
              <a:rPr lang="en-US" sz="2100" b="1" dirty="0" smtClean="0">
                <a:solidFill>
                  <a:schemeClr val="tx1"/>
                </a:solidFill>
                <a:latin typeface="Book Antiqua" pitchFamily="18" charset="0"/>
                <a:cs typeface="Arial" pitchFamily="34" charset="0"/>
              </a:rPr>
              <a:t>CORBBY</a:t>
            </a:r>
            <a:endParaRPr lang="ru-RU" sz="2100" b="1" dirty="0" smtClean="0">
              <a:solidFill>
                <a:schemeClr val="tx1"/>
              </a:solidFill>
              <a:latin typeface="Book Antiqua" pitchFamily="18" charset="0"/>
              <a:cs typeface="Arial" pitchFamily="34" charset="0"/>
            </a:endParaRPr>
          </a:p>
          <a:p>
            <a:pPr eaLnBrk="1" fontAlgn="auto" hangingPunct="1">
              <a:spcAft>
                <a:spcPts val="0"/>
              </a:spcAft>
              <a:buFont typeface="Arial" pitchFamily="34" charset="0"/>
              <a:buNone/>
              <a:defRPr/>
            </a:pPr>
            <a:endParaRPr lang="ru-RU" sz="2000" b="1" dirty="0" smtClean="0">
              <a:latin typeface="Arial" pitchFamily="34" charset="0"/>
              <a:cs typeface="Arial" pitchFamily="34" charset="0"/>
            </a:endParaRPr>
          </a:p>
          <a:p>
            <a:pPr eaLnBrk="1" fontAlgn="auto" hangingPunct="1">
              <a:spcAft>
                <a:spcPts val="0"/>
              </a:spcAft>
              <a:buFont typeface="Arial" pitchFamily="34" charset="0"/>
              <a:buNone/>
              <a:defRPr/>
            </a:pPr>
            <a:endParaRPr lang="ru-RU" sz="2000" b="1" dirty="0" smtClean="0">
              <a:latin typeface="Arial" pitchFamily="34" charset="0"/>
              <a:cs typeface="Arial" pitchFamily="34" charset="0"/>
            </a:endParaRPr>
          </a:p>
          <a:p>
            <a:pPr eaLnBrk="1" fontAlgn="auto" hangingPunct="1">
              <a:spcAft>
                <a:spcPts val="0"/>
              </a:spcAft>
              <a:buFont typeface="Arial" pitchFamily="34" charset="0"/>
              <a:buNone/>
              <a:defRPr/>
            </a:pPr>
            <a:endParaRPr lang="ru-RU" sz="1400" b="1" dirty="0" smtClean="0">
              <a:latin typeface="Arial" pitchFamily="34" charset="0"/>
              <a:cs typeface="Arial" pitchFamily="34" charset="0"/>
            </a:endParaRPr>
          </a:p>
          <a:p>
            <a:pPr eaLnBrk="1" fontAlgn="auto" hangingPunct="1">
              <a:spcAft>
                <a:spcPts val="0"/>
              </a:spcAft>
              <a:buFont typeface="Arial" pitchFamily="34" charset="0"/>
              <a:buNone/>
              <a:defRPr/>
            </a:pPr>
            <a:r>
              <a:rPr lang="ru-RU" sz="1200" b="1" dirty="0" err="1" smtClean="0">
                <a:solidFill>
                  <a:schemeClr val="tx1"/>
                </a:solidFill>
                <a:latin typeface="Arial" pitchFamily="34" charset="0"/>
                <a:cs typeface="Arial" pitchFamily="34" charset="0"/>
              </a:rPr>
              <a:t>ооо</a:t>
            </a:r>
            <a:r>
              <a:rPr lang="ru-RU" sz="1200" b="1" dirty="0" smtClean="0">
                <a:solidFill>
                  <a:schemeClr val="tx1"/>
                </a:solidFill>
                <a:latin typeface="Arial" pitchFamily="34" charset="0"/>
                <a:cs typeface="Arial" pitchFamily="34" charset="0"/>
              </a:rPr>
              <a:t> Феникс</a:t>
            </a:r>
          </a:p>
          <a:p>
            <a:pPr eaLnBrk="1" fontAlgn="auto" hangingPunct="1">
              <a:spcAft>
                <a:spcPts val="0"/>
              </a:spcAft>
              <a:buFont typeface="Arial" pitchFamily="34" charset="0"/>
              <a:buNone/>
              <a:defRPr/>
            </a:pPr>
            <a:r>
              <a:rPr lang="ru-RU" sz="1200" b="1" dirty="0" smtClean="0">
                <a:solidFill>
                  <a:schemeClr val="tx1"/>
                </a:solidFill>
                <a:latin typeface="Arial" pitchFamily="34" charset="0"/>
                <a:cs typeface="Arial" pitchFamily="34" charset="0"/>
              </a:rPr>
              <a:t>официальный импортер и поставщик на территории Российской Федерации продукции марки </a:t>
            </a:r>
            <a:r>
              <a:rPr lang="en-US" sz="1200" b="1" dirty="0" smtClean="0">
                <a:solidFill>
                  <a:schemeClr val="tx1"/>
                </a:solidFill>
                <a:latin typeface="Arial" pitchFamily="34" charset="0"/>
                <a:cs typeface="Arial" pitchFamily="34" charset="0"/>
              </a:rPr>
              <a:t>CORBBY</a:t>
            </a:r>
            <a:endParaRPr lang="ru-RU" sz="1200" b="1" dirty="0" smtClean="0">
              <a:solidFill>
                <a:schemeClr val="tx1"/>
              </a:solidFill>
              <a:latin typeface="Arial" pitchFamily="34" charset="0"/>
              <a:cs typeface="Arial" pitchFamily="34" charset="0"/>
            </a:endParaRPr>
          </a:p>
          <a:p>
            <a:pPr eaLnBrk="1" fontAlgn="auto" hangingPunct="1">
              <a:spcAft>
                <a:spcPts val="0"/>
              </a:spcAft>
              <a:buFont typeface="Arial" pitchFamily="34" charset="0"/>
              <a:buNone/>
              <a:defRPr/>
            </a:pPr>
            <a:r>
              <a:rPr lang="ru-RU" sz="1200" b="1" dirty="0" smtClean="0">
                <a:solidFill>
                  <a:schemeClr val="tx1"/>
                </a:solidFill>
                <a:latin typeface="Arial" pitchFamily="34" charset="0"/>
                <a:cs typeface="Arial" pitchFamily="34" charset="0"/>
              </a:rPr>
              <a:t>Москва</a:t>
            </a:r>
          </a:p>
          <a:p>
            <a:pPr eaLnBrk="1" fontAlgn="auto" hangingPunct="1">
              <a:spcAft>
                <a:spcPts val="0"/>
              </a:spcAft>
              <a:buFont typeface="Arial" pitchFamily="34" charset="0"/>
              <a:buNone/>
              <a:defRPr/>
            </a:pPr>
            <a:r>
              <a:rPr lang="ru-RU" sz="1200" b="1" dirty="0" smtClean="0">
                <a:solidFill>
                  <a:schemeClr val="tx1"/>
                </a:solidFill>
                <a:latin typeface="Arial" pitchFamily="34" charset="0"/>
                <a:cs typeface="Arial" pitchFamily="34" charset="0"/>
              </a:rPr>
              <a:t>2014</a:t>
            </a:r>
          </a:p>
          <a:p>
            <a:pPr eaLnBrk="1" fontAlgn="auto" hangingPunct="1">
              <a:spcAft>
                <a:spcPts val="0"/>
              </a:spcAft>
              <a:buFont typeface="Arial" pitchFamily="34" charset="0"/>
              <a:buNone/>
              <a:defRPr/>
            </a:pPr>
            <a:endParaRPr lang="ru-RU" b="1" dirty="0" smtClean="0"/>
          </a:p>
          <a:p>
            <a:pPr eaLnBrk="1" fontAlgn="auto" hangingPunct="1">
              <a:spcAft>
                <a:spcPts val="0"/>
              </a:spcAft>
              <a:buFont typeface="Arial" pitchFamily="34" charset="0"/>
              <a:buNone/>
              <a:defRPr/>
            </a:pPr>
            <a:endParaRPr lang="ru-RU" b="1" dirty="0" smtClean="0"/>
          </a:p>
          <a:p>
            <a:pPr eaLnBrk="1" fontAlgn="auto" hangingPunct="1">
              <a:spcAft>
                <a:spcPts val="0"/>
              </a:spcAft>
              <a:buFont typeface="Arial" pitchFamily="34" charset="0"/>
              <a:buNone/>
              <a:defRPr/>
            </a:pPr>
            <a:endParaRPr lang="ru-RU" dirty="0" smtClean="0"/>
          </a:p>
        </p:txBody>
      </p:sp>
      <p:pic>
        <p:nvPicPr>
          <p:cNvPr id="2051" name="Picture 5" descr="F:\Marsel\Маркетинг\Каталог, Рекламный буклет, Реклама\Nowe logo Corbby.jpg"/>
          <p:cNvPicPr>
            <a:picLocks noChangeAspect="1" noChangeArrowheads="1"/>
          </p:cNvPicPr>
          <p:nvPr/>
        </p:nvPicPr>
        <p:blipFill>
          <a:blip r:embed="rId2" cstate="print"/>
          <a:srcRect/>
          <a:stretch>
            <a:fillRect/>
          </a:stretch>
        </p:blipFill>
        <p:spPr bwMode="auto">
          <a:xfrm>
            <a:off x="3614738" y="765175"/>
            <a:ext cx="1820862" cy="788988"/>
          </a:xfrm>
          <a:prstGeom prst="rect">
            <a:avLst/>
          </a:prstGeom>
          <a:noFill/>
          <a:ln w="9525">
            <a:noFill/>
            <a:miter lim="800000"/>
            <a:headEnd/>
            <a:tailEnd/>
          </a:ln>
        </p:spPr>
      </p:pic>
      <p:sp>
        <p:nvSpPr>
          <p:cNvPr id="4" name="Прямоугольник 3"/>
          <p:cNvSpPr/>
          <p:nvPr/>
        </p:nvSpPr>
        <p:spPr>
          <a:xfrm>
            <a:off x="2771800" y="1844824"/>
            <a:ext cx="3482043" cy="369332"/>
          </a:xfrm>
          <a:prstGeom prst="rect">
            <a:avLst/>
          </a:prstGeom>
        </p:spPr>
        <p:txBody>
          <a:bodyPr wrap="none">
            <a:spAutoFit/>
          </a:bodyPr>
          <a:lstStyle/>
          <a:p>
            <a:r>
              <a:rPr lang="ru-RU" b="1" dirty="0" smtClean="0">
                <a:latin typeface="Book Antiqua" pitchFamily="18" charset="0"/>
              </a:rPr>
              <a:t>Твои </a:t>
            </a:r>
            <a:r>
              <a:rPr lang="ru-RU" b="1" dirty="0" smtClean="0">
                <a:latin typeface="Book Antiqua" pitchFamily="18" charset="0"/>
              </a:rPr>
              <a:t>Ноги </a:t>
            </a:r>
            <a:r>
              <a:rPr lang="ru-RU" b="1" dirty="0" smtClean="0">
                <a:latin typeface="Book Antiqua" pitchFamily="18" charset="0"/>
              </a:rPr>
              <a:t>Нуждаются </a:t>
            </a:r>
            <a:r>
              <a:rPr lang="ru-RU" b="1" dirty="0" smtClean="0">
                <a:latin typeface="Book Antiqua" pitchFamily="18" charset="0"/>
              </a:rPr>
              <a:t>в Нас!</a:t>
            </a:r>
            <a:endParaRPr lang="ru-RU" b="1" dirty="0">
              <a:latin typeface="Book Antiqua"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467544" y="-27384"/>
            <a:ext cx="8229600" cy="504056"/>
          </a:xfrm>
        </p:spPr>
        <p:txBody>
          <a:bodyPr>
            <a:normAutofit/>
          </a:bodyPr>
          <a:lstStyle/>
          <a:p>
            <a:r>
              <a:rPr lang="ru-RU" sz="1400" b="1" i="1" u="sng" dirty="0" smtClean="0">
                <a:latin typeface="Arial" pitchFamily="34" charset="0"/>
                <a:cs typeface="Arial" pitchFamily="34" charset="0"/>
              </a:rPr>
              <a:t>Что такое стельки и для чего они нам нужны!</a:t>
            </a:r>
            <a:endParaRPr lang="ru-RU" sz="1400" b="1" i="1" u="sng" dirty="0">
              <a:latin typeface="Arial" pitchFamily="34" charset="0"/>
              <a:cs typeface="Arial" pitchFamily="34" charset="0"/>
            </a:endParaRPr>
          </a:p>
        </p:txBody>
      </p:sp>
      <p:sp>
        <p:nvSpPr>
          <p:cNvPr id="5" name="Прямоугольник 4"/>
          <p:cNvSpPr/>
          <p:nvPr/>
        </p:nvSpPr>
        <p:spPr>
          <a:xfrm>
            <a:off x="395536" y="332656"/>
            <a:ext cx="8424936" cy="2115387"/>
          </a:xfrm>
          <a:prstGeom prst="rect">
            <a:avLst/>
          </a:prstGeom>
        </p:spPr>
        <p:txBody>
          <a:bodyPr wrap="square">
            <a:spAutoFit/>
          </a:bodyPr>
          <a:lstStyle/>
          <a:p>
            <a:pPr>
              <a:lnSpc>
                <a:spcPct val="150000"/>
              </a:lnSpc>
            </a:pPr>
            <a:r>
              <a:rPr lang="ru-RU" sz="1200" b="1" dirty="0" smtClean="0">
                <a:latin typeface="Arial" pitchFamily="34" charset="0"/>
                <a:cs typeface="Arial" pitchFamily="34" charset="0"/>
              </a:rPr>
              <a:t>        Стельки </a:t>
            </a:r>
            <a:r>
              <a:rPr lang="ru-RU" sz="1100" dirty="0" smtClean="0">
                <a:latin typeface="Arial" pitchFamily="34" charset="0"/>
                <a:cs typeface="Arial" pitchFamily="34" charset="0"/>
              </a:rPr>
              <a:t>— это незаметная деталь, которая не отделима от обуви, делает ее более удобной и комфортной. Любая обувь имеет стельку, которая закрывает швы и дает возможность ходить без проблем.</a:t>
            </a:r>
            <a:br>
              <a:rPr lang="ru-RU" sz="1100" dirty="0" smtClean="0">
                <a:latin typeface="Arial" pitchFamily="34" charset="0"/>
                <a:cs typeface="Arial" pitchFamily="34" charset="0"/>
              </a:rPr>
            </a:br>
            <a:r>
              <a:rPr lang="ru-RU" sz="1100" dirty="0" smtClean="0">
                <a:latin typeface="Arial" pitchFamily="34" charset="0"/>
                <a:cs typeface="Arial" pitchFamily="34" charset="0"/>
              </a:rPr>
              <a:t>Мы поговорим о дополнительных стельках, вкладных, которые можно подбирать по своему вкусу, исходя из желаемого комфорта и из существующих проблем ног.</a:t>
            </a:r>
            <a:br>
              <a:rPr lang="ru-RU" sz="1100" dirty="0" smtClean="0">
                <a:latin typeface="Arial" pitchFamily="34" charset="0"/>
                <a:cs typeface="Arial" pitchFamily="34" charset="0"/>
              </a:rPr>
            </a:br>
            <a:r>
              <a:rPr lang="ru-RU" sz="1100" dirty="0" smtClean="0">
                <a:latin typeface="Arial" pitchFamily="34" charset="0"/>
                <a:cs typeface="Arial" pitchFamily="34" charset="0"/>
              </a:rPr>
              <a:t>Какие проблемы решает стелька? Самая нагруженная часть при ходьбе — стопа. Она совершает большую работу и, соответственно, выделяет больше всего пота. За день у нормального человека выделяется около 25 мл пота. Это небольшой стаканчик жидкости. Для хорошего самочувствия необходимо, чтобы вся эта жидкость впиталась в стельку.</a:t>
            </a:r>
            <a:br>
              <a:rPr lang="ru-RU" sz="1100" dirty="0" smtClean="0">
                <a:latin typeface="Arial" pitchFamily="34" charset="0"/>
                <a:cs typeface="Arial" pitchFamily="34" charset="0"/>
              </a:rPr>
            </a:br>
            <a:endParaRPr lang="ru-RU" sz="1100" dirty="0">
              <a:latin typeface="Arial" pitchFamily="34" charset="0"/>
              <a:cs typeface="Arial" pitchFamily="34" charset="0"/>
            </a:endParaRPr>
          </a:p>
        </p:txBody>
      </p:sp>
      <p:sp>
        <p:nvSpPr>
          <p:cNvPr id="6" name="Прямоугольник 5"/>
          <p:cNvSpPr/>
          <p:nvPr/>
        </p:nvSpPr>
        <p:spPr>
          <a:xfrm>
            <a:off x="467544" y="2204864"/>
            <a:ext cx="8424936" cy="391710"/>
          </a:xfrm>
          <a:prstGeom prst="rect">
            <a:avLst/>
          </a:prstGeom>
        </p:spPr>
        <p:txBody>
          <a:bodyPr wrap="square">
            <a:spAutoFit/>
          </a:bodyPr>
          <a:lstStyle/>
          <a:p>
            <a:pPr algn="ctr">
              <a:lnSpc>
                <a:spcPct val="160000"/>
              </a:lnSpc>
            </a:pPr>
            <a:r>
              <a:rPr lang="ru-RU" sz="1400" b="1" i="1" u="sng" dirty="0" smtClean="0">
                <a:latin typeface="Arial" pitchFamily="34" charset="0"/>
                <a:cs typeface="Arial" pitchFamily="34" charset="0"/>
              </a:rPr>
              <a:t>Из чего сделана основа почти всех стелек для обуви?</a:t>
            </a:r>
          </a:p>
        </p:txBody>
      </p:sp>
      <p:sp>
        <p:nvSpPr>
          <p:cNvPr id="7" name="Прямоугольник 6"/>
          <p:cNvSpPr/>
          <p:nvPr/>
        </p:nvSpPr>
        <p:spPr>
          <a:xfrm>
            <a:off x="467544" y="2564904"/>
            <a:ext cx="8640960" cy="4119397"/>
          </a:xfrm>
          <a:prstGeom prst="rect">
            <a:avLst/>
          </a:prstGeom>
        </p:spPr>
        <p:txBody>
          <a:bodyPr wrap="square">
            <a:spAutoFit/>
          </a:bodyPr>
          <a:lstStyle/>
          <a:p>
            <a:pPr>
              <a:lnSpc>
                <a:spcPct val="160000"/>
              </a:lnSpc>
            </a:pPr>
            <a:r>
              <a:rPr lang="ru-RU" sz="1100" dirty="0" smtClean="0">
                <a:latin typeface="Arial" pitchFamily="34" charset="0"/>
                <a:cs typeface="Arial" pitchFamily="34" charset="0"/>
              </a:rPr>
              <a:t>Основой для изготовления большинства стелек  является современный материал – вспененный каучуковый латекс, структура которого состоит из сообщающихся ячеек латексной пены и создает сеть каналов, перекачивающих воздух при каждом движении стопы. В результате исследований было  выявлено, что латексная пена обладает </a:t>
            </a:r>
            <a:r>
              <a:rPr lang="ru-RU" sz="1100" dirty="0" err="1" smtClean="0">
                <a:latin typeface="Arial" pitchFamily="34" charset="0"/>
                <a:cs typeface="Arial" pitchFamily="34" charset="0"/>
              </a:rPr>
              <a:t>бактериостатистическим</a:t>
            </a:r>
            <a:r>
              <a:rPr lang="ru-RU" sz="1100" dirty="0" smtClean="0">
                <a:latin typeface="Arial" pitchFamily="34" charset="0"/>
                <a:cs typeface="Arial" pitchFamily="34" charset="0"/>
              </a:rPr>
              <a:t> и бактерицидными свойствами. Что такое каучуковый латекс?  Латекс – это млечный сок дерева </a:t>
            </a:r>
            <a:r>
              <a:rPr lang="ru-RU" sz="1100" dirty="0" err="1" smtClean="0">
                <a:latin typeface="Arial" pitchFamily="34" charset="0"/>
                <a:cs typeface="Arial" pitchFamily="34" charset="0"/>
              </a:rPr>
              <a:t>гевии</a:t>
            </a:r>
            <a:r>
              <a:rPr lang="ru-RU" sz="1100" dirty="0" smtClean="0">
                <a:latin typeface="Arial" pitchFamily="34" charset="0"/>
                <a:cs typeface="Arial" pitchFamily="34" charset="0"/>
              </a:rPr>
              <a:t>. «</a:t>
            </a:r>
            <a:r>
              <a:rPr lang="ru-RU" sz="1100" dirty="0" err="1" smtClean="0">
                <a:latin typeface="Arial" pitchFamily="34" charset="0"/>
                <a:cs typeface="Arial" pitchFamily="34" charset="0"/>
              </a:rPr>
              <a:t>Као-учу</a:t>
            </a:r>
            <a:r>
              <a:rPr lang="ru-RU" sz="1100" dirty="0" smtClean="0">
                <a:latin typeface="Arial" pitchFamily="34" charset="0"/>
                <a:cs typeface="Arial" pitchFamily="34" charset="0"/>
              </a:rPr>
              <a:t>» для индейцев было дерево, которое плачет. Для нас сегодня это </a:t>
            </a:r>
            <a:r>
              <a:rPr lang="ru-RU" sz="1100" dirty="0" err="1" smtClean="0">
                <a:latin typeface="Arial" pitchFamily="34" charset="0"/>
                <a:cs typeface="Arial" pitchFamily="34" charset="0"/>
              </a:rPr>
              <a:t>Хевеа</a:t>
            </a:r>
            <a:r>
              <a:rPr lang="ru-RU" sz="1100" dirty="0" smtClean="0">
                <a:latin typeface="Arial" pitchFamily="34" charset="0"/>
                <a:cs typeface="Arial" pitchFamily="34" charset="0"/>
              </a:rPr>
              <a:t> </a:t>
            </a:r>
            <a:r>
              <a:rPr lang="ru-RU" sz="1100" dirty="0" err="1" smtClean="0">
                <a:latin typeface="Arial" pitchFamily="34" charset="0"/>
                <a:cs typeface="Arial" pitchFamily="34" charset="0"/>
              </a:rPr>
              <a:t>Бразилиенсис</a:t>
            </a:r>
            <a:r>
              <a:rPr lang="ru-RU" sz="1100" dirty="0" smtClean="0">
                <a:latin typeface="Arial" pitchFamily="34" charset="0"/>
                <a:cs typeface="Arial" pitchFamily="34" charset="0"/>
              </a:rPr>
              <a:t>, растение с высоким стволом, происходящее из Бразилии, но выращиваемое, прежде всего, в </a:t>
            </a:r>
            <a:r>
              <a:rPr lang="ru-RU" sz="1100" dirty="0" err="1" smtClean="0">
                <a:latin typeface="Arial" pitchFamily="34" charset="0"/>
                <a:cs typeface="Arial" pitchFamily="34" charset="0"/>
              </a:rPr>
              <a:t>Малазии</a:t>
            </a:r>
            <a:r>
              <a:rPr lang="ru-RU" sz="1100" dirty="0" smtClean="0">
                <a:latin typeface="Arial" pitchFamily="34" charset="0"/>
                <a:cs typeface="Arial" pitchFamily="34" charset="0"/>
              </a:rPr>
              <a:t>, Новой Гвинее. Особенность этого растения заключается в том, что при надрезе оно выделяет сок, который быстро застывает, но при этом сохраняет эластичные свойства. После получения сырья, с соблюдением всех требований экологии, наступает этап переработки, во время которого добавляются другие натуральные вещества для получения компактной массы, богатой миллионами пузырьков воздуха. Полученная таким образом пена затем направляется в конечную переработку. Это процесс называемый вулканизацией привод к тому, что в латексной пене образуются миллионы сообщающихся </a:t>
            </a:r>
            <a:r>
              <a:rPr lang="ru-RU" sz="1100" dirty="0" err="1" smtClean="0">
                <a:latin typeface="Arial" pitchFamily="34" charset="0"/>
                <a:cs typeface="Arial" pitchFamily="34" charset="0"/>
              </a:rPr>
              <a:t>микроклеток</a:t>
            </a:r>
            <a:r>
              <a:rPr lang="ru-RU" sz="1100" dirty="0" smtClean="0">
                <a:latin typeface="Arial" pitchFamily="34" charset="0"/>
                <a:cs typeface="Arial" pitchFamily="34" charset="0"/>
              </a:rPr>
              <a:t>. Они и обеспечивают нужный баланс  эластичности, температуры и циркуляции воздуха в готовом изделии, в латексной пене. Благодаря этим характеристикам стельки из вспененного латекса обеспечивают комфорт и гигиеничность , необходимые для физически здоровой жизни. Теперь Вам известны все свойства латекса. Именно  латекс  придает стелькам свежесть и гигиеничность, которые Вы ни когда не найдете в других синтетических материалах.</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384"/>
            <a:ext cx="8229600" cy="504056"/>
          </a:xfrm>
        </p:spPr>
        <p:txBody>
          <a:bodyPr>
            <a:normAutofit/>
          </a:bodyPr>
          <a:lstStyle/>
          <a:p>
            <a:r>
              <a:rPr lang="ru-RU" sz="1400" b="1" i="1" u="sng" dirty="0" smtClean="0">
                <a:latin typeface="Arial" pitchFamily="34" charset="0"/>
                <a:cs typeface="Arial" pitchFamily="34" charset="0"/>
              </a:rPr>
              <a:t>Основное предназначение стелек</a:t>
            </a:r>
            <a:endParaRPr lang="ru-RU" sz="1400" b="1" i="1" u="sng" dirty="0">
              <a:latin typeface="Arial" pitchFamily="34" charset="0"/>
              <a:cs typeface="Arial" pitchFamily="34" charset="0"/>
            </a:endParaRPr>
          </a:p>
        </p:txBody>
      </p:sp>
      <p:sp>
        <p:nvSpPr>
          <p:cNvPr id="5" name="Прямоугольник 4"/>
          <p:cNvSpPr/>
          <p:nvPr/>
        </p:nvSpPr>
        <p:spPr>
          <a:xfrm>
            <a:off x="395536" y="476672"/>
            <a:ext cx="8424936" cy="2146742"/>
          </a:xfrm>
          <a:prstGeom prst="rect">
            <a:avLst/>
          </a:prstGeom>
        </p:spPr>
        <p:txBody>
          <a:bodyPr wrap="square">
            <a:spAutoFit/>
          </a:bodyPr>
          <a:lstStyle/>
          <a:p>
            <a:pPr>
              <a:lnSpc>
                <a:spcPct val="150000"/>
              </a:lnSpc>
            </a:pPr>
            <a:r>
              <a:rPr lang="ru-RU" sz="1100" dirty="0" smtClean="0">
                <a:latin typeface="Arial" pitchFamily="34" charset="0"/>
                <a:cs typeface="Arial" pitchFamily="34" charset="0"/>
              </a:rPr>
              <a:t>        Поэтому </a:t>
            </a:r>
            <a:r>
              <a:rPr lang="ru-RU" sz="1200" b="1" dirty="0" smtClean="0">
                <a:latin typeface="Arial" pitchFamily="34" charset="0"/>
                <a:cs typeface="Arial" pitchFamily="34" charset="0"/>
              </a:rPr>
              <a:t>первое требование </a:t>
            </a:r>
            <a:r>
              <a:rPr lang="ru-RU" sz="1100" dirty="0" smtClean="0">
                <a:latin typeface="Arial" pitchFamily="34" charset="0"/>
                <a:cs typeface="Arial" pitchFamily="34" charset="0"/>
              </a:rPr>
              <a:t>к стелькам — хорошо впитывать влагу. Проверить это качество стельки очень легко. Капнем на нее капельку воды. Если это будет стандартная стелька ботинка, то, вероятно, капелька будет кататься по стельке. Если взять хорошую кожаную стельку, то в течение нескольких секунд вода впитается и останется небольшое пятно</a:t>
            </a:r>
            <a:r>
              <a:rPr lang="en-US" sz="1100" dirty="0" smtClean="0">
                <a:latin typeface="Arial" pitchFamily="34" charset="0"/>
                <a:cs typeface="Arial" pitchFamily="34" charset="0"/>
              </a:rPr>
              <a:t> </a:t>
            </a:r>
            <a:r>
              <a:rPr lang="ru-RU" sz="1100" dirty="0" smtClean="0"/>
              <a:t>(</a:t>
            </a:r>
            <a:r>
              <a:rPr lang="en-US" sz="1100" b="1" dirty="0" smtClean="0">
                <a:solidFill>
                  <a:srgbClr val="0066FF"/>
                </a:solidFill>
              </a:rPr>
              <a:t>LEDER PEKARI, LEDER, LEDER LATEX, UNILEDER, LEDER STIK, HALF…</a:t>
            </a:r>
            <a:r>
              <a:rPr lang="ru-RU" sz="1100" dirty="0" smtClean="0"/>
              <a:t>) </a:t>
            </a:r>
            <a:r>
              <a:rPr lang="ru-RU" sz="1100" dirty="0" smtClean="0">
                <a:latin typeface="Arial" pitchFamily="34" charset="0"/>
                <a:cs typeface="Arial" pitchFamily="34" charset="0"/>
              </a:rPr>
              <a:t>, тоже самое касается и всех других материалов</a:t>
            </a:r>
            <a:r>
              <a:rPr lang="en-US" sz="1100" dirty="0" smtClean="0">
                <a:latin typeface="Arial" pitchFamily="34" charset="0"/>
                <a:cs typeface="Arial" pitchFamily="34" charset="0"/>
              </a:rPr>
              <a:t> </a:t>
            </a:r>
            <a:r>
              <a:rPr lang="ru-RU" sz="1100" dirty="0" smtClean="0">
                <a:latin typeface="Arial" pitchFamily="34" charset="0"/>
                <a:cs typeface="Arial" pitchFamily="34" charset="0"/>
              </a:rPr>
              <a:t>, которые используются для верхнего слоя : </a:t>
            </a:r>
            <a:r>
              <a:rPr lang="ru-RU" sz="1100" dirty="0" err="1" smtClean="0">
                <a:latin typeface="Arial" pitchFamily="34" charset="0"/>
                <a:cs typeface="Arial" pitchFamily="34" charset="0"/>
              </a:rPr>
              <a:t>х</a:t>
            </a:r>
            <a:r>
              <a:rPr lang="ru-RU" sz="1100" dirty="0" smtClean="0">
                <a:latin typeface="Arial" pitchFamily="34" charset="0"/>
                <a:cs typeface="Arial" pitchFamily="34" charset="0"/>
              </a:rPr>
              <a:t>/б ткань, махровая ткань, ткань </a:t>
            </a:r>
            <a:r>
              <a:rPr lang="en-US" sz="1100" dirty="0" err="1" smtClean="0">
                <a:latin typeface="Arial" pitchFamily="34" charset="0"/>
                <a:cs typeface="Arial" pitchFamily="34" charset="0"/>
              </a:rPr>
              <a:t>Cambrella</a:t>
            </a:r>
            <a:r>
              <a:rPr lang="ru-RU" sz="1100" dirty="0" smtClean="0">
                <a:latin typeface="Arial" pitchFamily="34" charset="0"/>
                <a:cs typeface="Arial" pitchFamily="34" charset="0"/>
              </a:rPr>
              <a:t>, которая быстро сохнет и т.п.(</a:t>
            </a:r>
            <a:r>
              <a:rPr lang="en-US" sz="1100" b="1" dirty="0" smtClean="0">
                <a:solidFill>
                  <a:srgbClr val="0066FF"/>
                </a:solidFill>
              </a:rPr>
              <a:t>ODOR STOP, ODOR STOP BLACK, ODOR STOP BROWN, FROTTE…, LATEX, LATEX AROMAT, CARBON, KOKOS FROTTE, ALOE VERA, FRESH DAY</a:t>
            </a:r>
            <a:r>
              <a:rPr lang="ru-RU" sz="1100" dirty="0" smtClean="0">
                <a:latin typeface="Arial" pitchFamily="34" charset="0"/>
                <a:cs typeface="Arial" pitchFamily="34" charset="0"/>
              </a:rPr>
              <a:t>)</a:t>
            </a:r>
            <a:endParaRPr lang="ru-RU" sz="1100" dirty="0" smtClean="0"/>
          </a:p>
          <a:p>
            <a:pPr>
              <a:lnSpc>
                <a:spcPct val="150000"/>
              </a:lnSpc>
            </a:pPr>
            <a:r>
              <a:rPr lang="ru-RU" sz="1100" dirty="0" smtClean="0">
                <a:latin typeface="Arial" pitchFamily="34" charset="0"/>
                <a:cs typeface="Arial" pitchFamily="34" charset="0"/>
              </a:rPr>
              <a:t> </a:t>
            </a:r>
            <a:br>
              <a:rPr lang="ru-RU" sz="1100" dirty="0" smtClean="0">
                <a:latin typeface="Arial" pitchFamily="34" charset="0"/>
                <a:cs typeface="Arial" pitchFamily="34" charset="0"/>
              </a:rPr>
            </a:br>
            <a:endParaRPr lang="ru-RU" sz="1100" dirty="0">
              <a:latin typeface="Arial" pitchFamily="34" charset="0"/>
              <a:cs typeface="Arial" pitchFamily="34" charset="0"/>
            </a:endParaRPr>
          </a:p>
        </p:txBody>
      </p:sp>
      <p:sp>
        <p:nvSpPr>
          <p:cNvPr id="1026" name="Rectangle 2"/>
          <p:cNvSpPr>
            <a:spLocks noChangeArrowheads="1"/>
          </p:cNvSpPr>
          <p:nvPr/>
        </p:nvSpPr>
        <p:spPr bwMode="auto">
          <a:xfrm>
            <a:off x="395536" y="1988840"/>
            <a:ext cx="8496944" cy="26314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lnSpc>
                <a:spcPct val="150000"/>
              </a:lnSpc>
              <a:spcBef>
                <a:spcPct val="0"/>
              </a:spcBef>
              <a:spcAft>
                <a:spcPct val="0"/>
              </a:spcAft>
            </a:pPr>
            <a:r>
              <a:rPr kumimoji="0" lang="ru-RU" sz="1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Второе требование </a:t>
            </a:r>
            <a:r>
              <a:rPr kumimoji="0" lang="ru-RU"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к стельке — ноге нужно мягко наступать. Современная стелька — это многослойная конструкция. Часто в качестве второго слоя, который обеспечивает мягкость ходьбы, используется латекс. Это материал с хорошими амортизационными свойствами. Он, с одной стороны, обеспечивает мягкость походки, а с другой — хорошо впитывает влагу. Так как латекс дешевле кожи, из него часто делают недорогие однослойные стельки. </a:t>
            </a:r>
            <a:br>
              <a:rPr kumimoji="0" lang="ru-RU"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ru-RU"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Выбирая стельку, важно оценить качество латекса. Высококачественный латекс не разрушается при сильном нажатии. Для оценки его качества необходимо сильно растянуть латекс. При этом структура края должна быть сплошной, не рассыпаться на кусочки и возвращаться в исходное состояние.</a:t>
            </a:r>
            <a:r>
              <a:rPr kumimoji="0" lang="en-U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lang="ru-RU" sz="1100" dirty="0" smtClean="0"/>
              <a:t>(</a:t>
            </a:r>
            <a:r>
              <a:rPr lang="en-US" sz="1100" b="1" dirty="0" smtClean="0">
                <a:solidFill>
                  <a:srgbClr val="0066FF"/>
                </a:solidFill>
              </a:rPr>
              <a:t>ODOR STOP…, LATEX,  LATEX AROMAT, FROTTE…, PROTECT, ALOE VERA, LEDER PEKARI, LEDER…, LEDER LATEX, UNILEDER, CARBON…,  MIS, POLAR, ALU,  FELT, HALF…</a:t>
            </a:r>
            <a:r>
              <a:rPr lang="ru-RU" sz="1100" dirty="0" smtClean="0"/>
              <a:t>) </a:t>
            </a:r>
            <a:r>
              <a:rPr kumimoji="0" lang="ru-RU"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ru-RU"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ru-RU"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ru-RU"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Прямоугольник 7"/>
          <p:cNvSpPr/>
          <p:nvPr/>
        </p:nvSpPr>
        <p:spPr>
          <a:xfrm>
            <a:off x="395536" y="4071987"/>
            <a:ext cx="8424936" cy="2885405"/>
          </a:xfrm>
          <a:prstGeom prst="rect">
            <a:avLst/>
          </a:prstGeom>
        </p:spPr>
        <p:txBody>
          <a:bodyPr wrap="square">
            <a:spAutoFit/>
          </a:bodyPr>
          <a:lstStyle/>
          <a:p>
            <a:pPr>
              <a:lnSpc>
                <a:spcPct val="150000"/>
              </a:lnSpc>
            </a:pPr>
            <a:r>
              <a:rPr lang="ru-RU" sz="1100" dirty="0" smtClean="0">
                <a:latin typeface="Arial" pitchFamily="34" charset="0"/>
                <a:cs typeface="Arial" pitchFamily="34" charset="0"/>
              </a:rPr>
              <a:t>        </a:t>
            </a:r>
            <a:r>
              <a:rPr lang="ru-RU" sz="1200" b="1" dirty="0" smtClean="0">
                <a:latin typeface="Arial" pitchFamily="34" charset="0"/>
                <a:cs typeface="Arial" pitchFamily="34" charset="0"/>
              </a:rPr>
              <a:t>Третья проблема</a:t>
            </a:r>
            <a:r>
              <a:rPr lang="ru-RU" sz="1100" dirty="0" smtClean="0">
                <a:latin typeface="Arial" pitchFamily="34" charset="0"/>
                <a:cs typeface="Arial" pitchFamily="34" charset="0"/>
              </a:rPr>
              <a:t>, с которой приходится бороться, — это запах от ног. Для поглощения запаха в стельках применяют активированный уголь. Он обладает способностью интенсивно впитывать и сохранять в себе запахи. При нагревании уголь выделяет запасенный газ и восстанавливает свои свойства. Эффективность его работы определяется площадью соприкосновения с воздухом. Чем больше площадь соприкосновения, тем лучше поглощается запах. </a:t>
            </a:r>
            <a:br>
              <a:rPr lang="ru-RU" sz="1100" dirty="0" smtClean="0">
                <a:latin typeface="Arial" pitchFamily="34" charset="0"/>
                <a:cs typeface="Arial" pitchFamily="34" charset="0"/>
              </a:rPr>
            </a:br>
            <a:r>
              <a:rPr lang="ru-RU" sz="1100" dirty="0" smtClean="0">
                <a:latin typeface="Arial" pitchFamily="34" charset="0"/>
                <a:cs typeface="Arial" pitchFamily="34" charset="0"/>
              </a:rPr>
              <a:t>Наиболее простой способ — добавить активированный уголь в латексный слой стельки. </a:t>
            </a:r>
            <a:r>
              <a:rPr lang="en-US" sz="1100" dirty="0" smtClean="0">
                <a:latin typeface="Arial" pitchFamily="34" charset="0"/>
                <a:cs typeface="Arial" pitchFamily="34" charset="0"/>
              </a:rPr>
              <a:t> </a:t>
            </a:r>
            <a:r>
              <a:rPr lang="ru-RU" sz="1100" dirty="0" smtClean="0">
                <a:latin typeface="Arial" pitchFamily="34" charset="0"/>
                <a:cs typeface="Arial" pitchFamily="34" charset="0"/>
              </a:rPr>
              <a:t>Например, второй слой кожаной стельки выполнен из латекса с активированным углем. В данном случае как поглотитель запаха работает только та часть активированного угля, которая находится на поверхности стельки. </a:t>
            </a:r>
            <a:r>
              <a:rPr lang="en-US" sz="1100" dirty="0" smtClean="0">
                <a:latin typeface="Arial" pitchFamily="34" charset="0"/>
                <a:cs typeface="Arial" pitchFamily="34" charset="0"/>
              </a:rPr>
              <a:t> </a:t>
            </a:r>
            <a:r>
              <a:rPr lang="ru-RU" sz="1100" dirty="0" smtClean="0">
                <a:latin typeface="Arial" pitchFamily="34" charset="0"/>
                <a:cs typeface="Arial" pitchFamily="34" charset="0"/>
              </a:rPr>
              <a:t>Помимо активированного угля стельки пропитывают ароматическими </a:t>
            </a:r>
            <a:r>
              <a:rPr lang="en-US" sz="1100" dirty="0" smtClean="0">
                <a:latin typeface="Arial" pitchFamily="34" charset="0"/>
                <a:cs typeface="Arial" pitchFamily="34" charset="0"/>
              </a:rPr>
              <a:t> </a:t>
            </a:r>
            <a:r>
              <a:rPr lang="ru-RU" sz="1100" dirty="0" smtClean="0">
                <a:latin typeface="Arial" pitchFamily="34" charset="0"/>
                <a:cs typeface="Arial" pitchFamily="34" charset="0"/>
              </a:rPr>
              <a:t>или </a:t>
            </a:r>
            <a:r>
              <a:rPr lang="ru-RU" sz="1100" dirty="0" err="1" smtClean="0">
                <a:latin typeface="Arial" pitchFamily="34" charset="0"/>
                <a:cs typeface="Arial" pitchFamily="34" charset="0"/>
              </a:rPr>
              <a:t>парфюмированными</a:t>
            </a:r>
            <a:r>
              <a:rPr lang="ru-RU" sz="1100" dirty="0" smtClean="0">
                <a:latin typeface="Arial" pitchFamily="34" charset="0"/>
                <a:cs typeface="Arial" pitchFamily="34" charset="0"/>
              </a:rPr>
              <a:t> добавками, которые придают стелькам ощущение свежести  </a:t>
            </a:r>
            <a:r>
              <a:rPr lang="ru-RU" sz="1100" dirty="0" smtClean="0"/>
              <a:t>(</a:t>
            </a:r>
            <a:r>
              <a:rPr lang="en-US" sz="1100" b="1" dirty="0" smtClean="0">
                <a:solidFill>
                  <a:srgbClr val="0066FF"/>
                </a:solidFill>
              </a:rPr>
              <a:t>LEDER PEKARI, LEDER, LEDER LATEX, UNILEDER, HALF, HALF BLACK, HALF WHITE, ODOR STOP…, LATEX, FROTTE…, CARBON…, MIS, POLAR, FELT, ALOE VERA, FRESH DAY</a:t>
            </a:r>
            <a:r>
              <a:rPr lang="ru-RU" sz="1100" dirty="0" smtClean="0"/>
              <a:t>) </a:t>
            </a:r>
            <a:r>
              <a:rPr lang="ru-RU" sz="1100" dirty="0" smtClean="0">
                <a:latin typeface="Arial" pitchFamily="34" charset="0"/>
                <a:cs typeface="Arial" pitchFamily="34" charset="0"/>
              </a:rPr>
              <a:t/>
            </a:r>
            <a:br>
              <a:rPr lang="ru-RU" sz="1100" dirty="0" smtClean="0">
                <a:latin typeface="Arial" pitchFamily="34" charset="0"/>
                <a:cs typeface="Arial" pitchFamily="34" charset="0"/>
              </a:rPr>
            </a:br>
            <a:endParaRPr lang="ru-RU" sz="11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395536" y="260648"/>
            <a:ext cx="8496944" cy="33932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lnSpc>
                <a:spcPct val="150000"/>
              </a:lnSpc>
              <a:spcBef>
                <a:spcPct val="0"/>
              </a:spcBef>
              <a:spcAft>
                <a:spcPct val="0"/>
              </a:spcAft>
            </a:pPr>
            <a:r>
              <a:rPr kumimoji="0" lang="ru-RU"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2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Четвертая проблема</a:t>
            </a:r>
            <a:r>
              <a:rPr kumimoji="0" lang="ru-RU"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которую необходимо решать, — это борьба с грибковыми заболеваниями и инфекциями. </a:t>
            </a:r>
            <a:endParaRPr kumimoji="0" lang="en-U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lvl="0" fontAlgn="base">
              <a:lnSpc>
                <a:spcPct val="150000"/>
              </a:lnSpc>
              <a:spcBef>
                <a:spcPct val="0"/>
              </a:spcBef>
              <a:spcAft>
                <a:spcPct val="0"/>
              </a:spcAft>
            </a:pPr>
            <a:r>
              <a:rPr kumimoji="0" lang="ru-RU"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Для этого используют специальную антибактериальную пропитку</a:t>
            </a:r>
            <a:r>
              <a:rPr kumimoji="0" lang="ru-RU" sz="1100" b="0" i="0" u="none" strike="noStrike" cap="none" normalizeH="0" dirty="0" smtClean="0">
                <a:ln>
                  <a:noFill/>
                </a:ln>
                <a:solidFill>
                  <a:srgbClr val="000000"/>
                </a:solidFill>
                <a:effectLst/>
                <a:latin typeface="Arial" pitchFamily="34" charset="0"/>
                <a:ea typeface="Times New Roman" pitchFamily="18" charset="0"/>
                <a:cs typeface="Arial" pitchFamily="34" charset="0"/>
              </a:rPr>
              <a:t> или натуральные антибактериальные вещества (</a:t>
            </a:r>
            <a:r>
              <a:rPr lang="en-US" sz="1100" b="1" dirty="0" smtClean="0">
                <a:solidFill>
                  <a:srgbClr val="0066FF"/>
                </a:solidFill>
              </a:rPr>
              <a:t>PROTECT, ALOE VERA…</a:t>
            </a:r>
            <a:r>
              <a:rPr lang="ru-RU" sz="1100" dirty="0" smtClean="0"/>
              <a:t>). </a:t>
            </a:r>
            <a:r>
              <a:rPr kumimoji="0" lang="ru-RU"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ru-RU"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ru-RU"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Антибактериальная пропитка существенно улучшает гигиенические свойства стелек.</a:t>
            </a:r>
            <a:r>
              <a:rPr kumimoji="0" lang="en-U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lang="en-US" sz="1100" b="1" dirty="0" smtClean="0">
                <a:solidFill>
                  <a:srgbClr val="0066FF"/>
                </a:solidFill>
              </a:rPr>
              <a:t>PROTECT</a:t>
            </a:r>
            <a:r>
              <a:rPr kumimoji="0" lang="en-US"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ru-RU"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lang="ru-RU" sz="1100" dirty="0" smtClean="0">
                <a:solidFill>
                  <a:srgbClr val="000000"/>
                </a:solidFill>
                <a:latin typeface="Arial" pitchFamily="34" charset="0"/>
                <a:ea typeface="Times New Roman" pitchFamily="18" charset="0"/>
                <a:cs typeface="Arial" pitchFamily="34" charset="0"/>
              </a:rPr>
              <a:t>. </a:t>
            </a:r>
            <a:r>
              <a:rPr kumimoji="0" lang="ru-RU"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Пропитка обычно добавляется в клей и не исчезает даже при стирке стелек.  Антибактериальная пропитка — не всегда благо. Ниже мы расскажем, какие бывают проблемы. Главное, чтобы антибактериальная пропитка была качественной. Сейчас остался один мировой производитель антибактериальных пропиток высокого класса — это торговая марка </a:t>
            </a:r>
            <a:r>
              <a:rPr kumimoji="0" lang="ru-RU" sz="11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Sanitized</a:t>
            </a:r>
            <a:r>
              <a:rPr kumimoji="0" lang="ru-RU"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Данная пропитка используется не только для стелек, но и для других текстильных изделий. В лицензионных соглашениях производитель оговаривает условия использования, способы и сроки проверки качества. Каждая вещь, в которой используется эта антибактериальная пропитка, имеет маркировку </a:t>
            </a:r>
            <a:r>
              <a:rPr kumimoji="0" lang="ru-RU" sz="11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Sanitized</a:t>
            </a:r>
            <a:r>
              <a:rPr kumimoji="0" lang="ru-RU"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Под этим знаком должен быть номер лицензионного соглашения с производителем. </a:t>
            </a:r>
            <a:br>
              <a:rPr kumimoji="0" lang="ru-RU"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ru-RU"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ru-RU"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Прямоугольник 4"/>
          <p:cNvSpPr/>
          <p:nvPr/>
        </p:nvSpPr>
        <p:spPr>
          <a:xfrm>
            <a:off x="395536" y="4234586"/>
            <a:ext cx="8424936" cy="2146742"/>
          </a:xfrm>
          <a:prstGeom prst="rect">
            <a:avLst/>
          </a:prstGeom>
        </p:spPr>
        <p:txBody>
          <a:bodyPr wrap="square">
            <a:spAutoFit/>
          </a:bodyPr>
          <a:lstStyle/>
          <a:p>
            <a:pPr>
              <a:lnSpc>
                <a:spcPct val="150000"/>
              </a:lnSpc>
            </a:pPr>
            <a:r>
              <a:rPr lang="ru-RU" sz="1200" b="1" dirty="0" smtClean="0">
                <a:latin typeface="Arial" pitchFamily="34" charset="0"/>
                <a:cs typeface="Arial" pitchFamily="34" charset="0"/>
              </a:rPr>
              <a:t>        Пятая задача</a:t>
            </a:r>
            <a:r>
              <a:rPr lang="ru-RU" sz="1100" dirty="0" smtClean="0">
                <a:latin typeface="Arial" pitchFamily="34" charset="0"/>
                <a:cs typeface="Arial" pitchFamily="34" charset="0"/>
              </a:rPr>
              <a:t>, которую решают стельки, — сохранять тепло наших ног.(</a:t>
            </a:r>
            <a:r>
              <a:rPr lang="en-US" sz="1100" b="1" dirty="0" smtClean="0">
                <a:solidFill>
                  <a:srgbClr val="0066FF"/>
                </a:solidFill>
                <a:latin typeface="Arial" pitchFamily="34" charset="0"/>
                <a:cs typeface="Arial" pitchFamily="34" charset="0"/>
              </a:rPr>
              <a:t>MIS, POLAR, ALU,  FELT,  FILC</a:t>
            </a:r>
            <a:r>
              <a:rPr lang="ru-RU" sz="1100" b="1" dirty="0" smtClean="0">
                <a:solidFill>
                  <a:srgbClr val="0066FF"/>
                </a:solidFill>
                <a:latin typeface="Arial" pitchFamily="34" charset="0"/>
                <a:cs typeface="Arial" pitchFamily="34" charset="0"/>
              </a:rPr>
              <a:t>,</a:t>
            </a:r>
            <a:r>
              <a:rPr lang="en-US" sz="1100" b="1" dirty="0" smtClean="0">
                <a:solidFill>
                  <a:srgbClr val="0066FF"/>
                </a:solidFill>
                <a:latin typeface="Arial" pitchFamily="34" charset="0"/>
                <a:cs typeface="Arial" pitchFamily="34" charset="0"/>
              </a:rPr>
              <a:t> LAMBY</a:t>
            </a:r>
            <a:r>
              <a:rPr lang="ru-RU" sz="1100" dirty="0" smtClean="0">
                <a:latin typeface="Arial" pitchFamily="34" charset="0"/>
                <a:cs typeface="Arial" pitchFamily="34" charset="0"/>
              </a:rPr>
              <a:t>)</a:t>
            </a:r>
            <a:r>
              <a:rPr lang="en-US" sz="1100" dirty="0" smtClean="0">
                <a:latin typeface="Arial" pitchFamily="34" charset="0"/>
                <a:cs typeface="Arial" pitchFamily="34" charset="0"/>
              </a:rPr>
              <a:t>.</a:t>
            </a:r>
            <a:r>
              <a:rPr lang="ru-RU" sz="1100" dirty="0" smtClean="0">
                <a:latin typeface="Arial" pitchFamily="34" charset="0"/>
                <a:cs typeface="Arial" pitchFamily="34" charset="0"/>
              </a:rPr>
              <a:t> Производители стелек придумали массу решений — от самых простых войлочных стелек </a:t>
            </a:r>
            <a:r>
              <a:rPr lang="en-US" sz="1100" dirty="0" smtClean="0">
                <a:latin typeface="Arial" pitchFamily="34" charset="0"/>
                <a:cs typeface="Arial" pitchFamily="34" charset="0"/>
              </a:rPr>
              <a:t> (</a:t>
            </a:r>
            <a:r>
              <a:rPr lang="en-US" sz="1100" b="1" dirty="0" smtClean="0">
                <a:solidFill>
                  <a:srgbClr val="0066FF"/>
                </a:solidFill>
                <a:latin typeface="Arial" pitchFamily="34" charset="0"/>
                <a:cs typeface="Arial" pitchFamily="34" charset="0"/>
              </a:rPr>
              <a:t>FELT,  FILC )</a:t>
            </a:r>
            <a:r>
              <a:rPr lang="en-US" sz="1100" dirty="0" smtClean="0">
                <a:latin typeface="Arial" pitchFamily="34" charset="0"/>
                <a:cs typeface="Arial" pitchFamily="34" charset="0"/>
              </a:rPr>
              <a:t> </a:t>
            </a:r>
            <a:r>
              <a:rPr lang="ru-RU" sz="1100" dirty="0" smtClean="0">
                <a:latin typeface="Arial" pitchFamily="34" charset="0"/>
                <a:cs typeface="Arial" pitchFamily="34" charset="0"/>
              </a:rPr>
              <a:t>до стелек, содержащих овчину, шерсть и т. д.</a:t>
            </a:r>
            <a:r>
              <a:rPr lang="en-US" sz="1100" dirty="0" smtClean="0">
                <a:latin typeface="Arial" pitchFamily="34" charset="0"/>
                <a:cs typeface="Arial" pitchFamily="34" charset="0"/>
              </a:rPr>
              <a:t>(</a:t>
            </a:r>
            <a:r>
              <a:rPr lang="en-US" sz="1100" b="1" dirty="0" smtClean="0">
                <a:solidFill>
                  <a:srgbClr val="0066FF"/>
                </a:solidFill>
                <a:latin typeface="Arial" pitchFamily="34" charset="0"/>
                <a:cs typeface="Arial" pitchFamily="34" charset="0"/>
              </a:rPr>
              <a:t>MIS, POLAR, ALU, LAMBY</a:t>
            </a:r>
            <a:r>
              <a:rPr lang="en-US" sz="1100" dirty="0" smtClean="0">
                <a:latin typeface="Arial" pitchFamily="34" charset="0"/>
                <a:cs typeface="Arial" pitchFamily="34" charset="0"/>
              </a:rPr>
              <a:t>)</a:t>
            </a:r>
            <a:r>
              <a:rPr lang="ru-RU" sz="1100" dirty="0" smtClean="0">
                <a:latin typeface="Arial" pitchFamily="34" charset="0"/>
                <a:cs typeface="Arial" pitchFamily="34" charset="0"/>
              </a:rPr>
              <a:t> . Часто используется слой алюминиевой фольги, </a:t>
            </a:r>
            <a:r>
              <a:rPr lang="en-US" sz="1100" dirty="0" smtClean="0">
                <a:latin typeface="Arial" pitchFamily="34" charset="0"/>
                <a:cs typeface="Arial" pitchFamily="34" charset="0"/>
              </a:rPr>
              <a:t>(</a:t>
            </a:r>
            <a:r>
              <a:rPr lang="en-US" sz="1100" b="1" dirty="0" smtClean="0">
                <a:solidFill>
                  <a:srgbClr val="0066FF"/>
                </a:solidFill>
                <a:latin typeface="Arial" pitchFamily="34" charset="0"/>
                <a:cs typeface="Arial" pitchFamily="34" charset="0"/>
              </a:rPr>
              <a:t>ALU, ALU BLACK</a:t>
            </a:r>
            <a:r>
              <a:rPr lang="en-US" sz="1100" dirty="0" smtClean="0">
                <a:latin typeface="Arial" pitchFamily="34" charset="0"/>
                <a:cs typeface="Arial" pitchFamily="34" charset="0"/>
              </a:rPr>
              <a:t>)</a:t>
            </a:r>
            <a:r>
              <a:rPr lang="ru-RU" sz="1100" dirty="0" smtClean="0">
                <a:latin typeface="Arial" pitchFamily="34" charset="0"/>
                <a:cs typeface="Arial" pitchFamily="34" charset="0"/>
              </a:rPr>
              <a:t> с помощью которой стелька выполняет роль термоса, сохраняя как тепло, так  и холод. Кстати, можно сказать, что стелька </a:t>
            </a:r>
            <a:r>
              <a:rPr lang="en-US" sz="1100" b="1" dirty="0" smtClean="0">
                <a:solidFill>
                  <a:srgbClr val="0066FF"/>
                </a:solidFill>
                <a:latin typeface="Arial" pitchFamily="34" charset="0"/>
                <a:cs typeface="Arial" pitchFamily="34" charset="0"/>
              </a:rPr>
              <a:t>ALU</a:t>
            </a:r>
            <a:r>
              <a:rPr lang="ru-RU" sz="1100" b="1" dirty="0" smtClean="0">
                <a:solidFill>
                  <a:srgbClr val="0066FF"/>
                </a:solidFill>
                <a:latin typeface="Arial" pitchFamily="34" charset="0"/>
                <a:cs typeface="Arial" pitchFamily="34" charset="0"/>
              </a:rPr>
              <a:t> </a:t>
            </a:r>
            <a:r>
              <a:rPr lang="ru-RU" sz="1100" dirty="0" smtClean="0">
                <a:latin typeface="Arial" pitchFamily="34" charset="0"/>
                <a:cs typeface="Arial" pitchFamily="34" charset="0"/>
              </a:rPr>
              <a:t>может считаться демисезонной.</a:t>
            </a:r>
          </a:p>
          <a:p>
            <a:pPr>
              <a:lnSpc>
                <a:spcPct val="150000"/>
              </a:lnSpc>
            </a:pPr>
            <a:r>
              <a:rPr lang="ru-RU" sz="1100" dirty="0" smtClean="0">
                <a:latin typeface="Arial" pitchFamily="34" charset="0"/>
                <a:cs typeface="Arial" pitchFamily="34" charset="0"/>
              </a:rPr>
              <a:t>Задача сохранения тепла решается совместно с другими проблемами. </a:t>
            </a:r>
          </a:p>
          <a:p>
            <a:pPr>
              <a:lnSpc>
                <a:spcPct val="150000"/>
              </a:lnSpc>
            </a:pPr>
            <a:r>
              <a:rPr lang="ru-RU" sz="1100" dirty="0" smtClean="0">
                <a:latin typeface="Arial" pitchFamily="34" charset="0"/>
                <a:cs typeface="Arial" pitchFamily="34" charset="0"/>
              </a:rPr>
              <a:t/>
            </a:r>
            <a:br>
              <a:rPr lang="ru-RU" sz="1100" dirty="0" smtClean="0">
                <a:latin typeface="Arial" pitchFamily="34" charset="0"/>
                <a:cs typeface="Arial" pitchFamily="34" charset="0"/>
              </a:rPr>
            </a:br>
            <a:endParaRPr lang="ru-RU" sz="1100" dirty="0">
              <a:latin typeface="Arial" pitchFamily="34" charset="0"/>
              <a:cs typeface="Arial" pitchFamily="34" charset="0"/>
            </a:endParaRPr>
          </a:p>
        </p:txBody>
      </p:sp>
      <p:sp>
        <p:nvSpPr>
          <p:cNvPr id="22530" name="Rectangle 2"/>
          <p:cNvSpPr>
            <a:spLocks noChangeArrowheads="1"/>
          </p:cNvSpPr>
          <p:nvPr/>
        </p:nvSpPr>
        <p:spPr bwMode="auto">
          <a:xfrm>
            <a:off x="395536" y="3144447"/>
            <a:ext cx="8568952" cy="1076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ru-RU"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Немецкий журнал потребителей </a:t>
            </a:r>
            <a:r>
              <a:rPr kumimoji="0" lang="ru-RU"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Oko</a:t>
            </a:r>
            <a:r>
              <a:rPr kumimoji="0" lang="ru-RU"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Test</a:t>
            </a:r>
            <a:r>
              <a:rPr kumimoji="0" lang="ru-RU"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провел независимую экологическую экспертизу стелек различных производителей. На что обращали внимание исследователи? Каковы качество антибактериальной пропитки и качество латекса, какие используются красители и </a:t>
            </a:r>
            <a:r>
              <a:rPr kumimoji="0" lang="ru-RU" sz="11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ароматизаторы</a:t>
            </a:r>
            <a:r>
              <a:rPr kumimoji="0" lang="ru-RU"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При исследовании только пропитка торговой марки </a:t>
            </a:r>
            <a:r>
              <a:rPr kumimoji="0" lang="ru-RU" sz="11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Sanitized</a:t>
            </a:r>
            <a:r>
              <a:rPr kumimoji="0" lang="ru-RU" sz="11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11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не получила никаких замечаний.</a:t>
            </a:r>
            <a:endParaRPr kumimoji="0" lang="ru-RU"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Прямоугольник 5"/>
          <p:cNvSpPr/>
          <p:nvPr/>
        </p:nvSpPr>
        <p:spPr>
          <a:xfrm>
            <a:off x="395536" y="6094457"/>
            <a:ext cx="8424936" cy="430887"/>
          </a:xfrm>
          <a:prstGeom prst="rect">
            <a:avLst/>
          </a:prstGeom>
        </p:spPr>
        <p:txBody>
          <a:bodyPr wrap="square">
            <a:spAutoFit/>
          </a:bodyPr>
          <a:lstStyle/>
          <a:p>
            <a:r>
              <a:rPr lang="ru-RU" sz="1100" b="1" dirty="0" smtClean="0">
                <a:latin typeface="Arial" pitchFamily="34" charset="0"/>
                <a:cs typeface="Arial" pitchFamily="34" charset="0"/>
              </a:rPr>
              <a:t>Основное требование к высококачественным стелькам — это использование натуральных материалов.</a:t>
            </a:r>
            <a:br>
              <a:rPr lang="ru-RU" sz="1100" b="1" dirty="0" smtClean="0">
                <a:latin typeface="Arial" pitchFamily="34" charset="0"/>
                <a:cs typeface="Arial" pitchFamily="34" charset="0"/>
              </a:rPr>
            </a:br>
            <a:endParaRPr lang="ru-RU" sz="11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p:cNvSpPr txBox="1">
            <a:spLocks noChangeArrowheads="1"/>
          </p:cNvSpPr>
          <p:nvPr/>
        </p:nvSpPr>
        <p:spPr>
          <a:xfrm>
            <a:off x="827584" y="0"/>
            <a:ext cx="7924800" cy="47667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1400" b="1" i="1" u="sng" strike="noStrike" kern="1200" cap="none" spc="0" normalizeH="0" baseline="0" noProof="0" dirty="0" smtClean="0">
                <a:ln>
                  <a:noFill/>
                </a:ln>
                <a:solidFill>
                  <a:schemeClr val="tx1"/>
                </a:solidFill>
                <a:effectLst/>
                <a:uLnTx/>
                <a:uFillTx/>
                <a:latin typeface="Arial" pitchFamily="34" charset="0"/>
                <a:ea typeface="+mj-ea"/>
                <a:cs typeface="Arial" pitchFamily="34" charset="0"/>
              </a:rPr>
              <a:t>И так, зачем нужны стельки?</a:t>
            </a:r>
          </a:p>
        </p:txBody>
      </p:sp>
      <p:sp>
        <p:nvSpPr>
          <p:cNvPr id="5" name="Rectangle 3"/>
          <p:cNvSpPr>
            <a:spLocks noGrp="1" noChangeArrowheads="1"/>
          </p:cNvSpPr>
          <p:nvPr>
            <p:ph idx="1"/>
          </p:nvPr>
        </p:nvSpPr>
        <p:spPr>
          <a:xfrm>
            <a:off x="467544" y="332656"/>
            <a:ext cx="8293224" cy="6148064"/>
          </a:xfrm>
        </p:spPr>
        <p:txBody>
          <a:bodyPr>
            <a:noAutofit/>
          </a:bodyPr>
          <a:lstStyle/>
          <a:p>
            <a:pPr>
              <a:lnSpc>
                <a:spcPct val="160000"/>
              </a:lnSpc>
              <a:buFont typeface="Wingdings" pitchFamily="2" charset="2"/>
              <a:buNone/>
            </a:pPr>
            <a:r>
              <a:rPr lang="ru-RU" sz="1100" dirty="0" smtClean="0">
                <a:latin typeface="Arial" pitchFamily="34" charset="0"/>
                <a:cs typeface="Arial" pitchFamily="34" charset="0"/>
              </a:rPr>
              <a:t>        В процессе носки обуви наши ноги плотно  взаимодействуют с ее внутренней поверхностью.  От качества поверхности </a:t>
            </a:r>
          </a:p>
          <a:p>
            <a:pPr>
              <a:lnSpc>
                <a:spcPct val="160000"/>
              </a:lnSpc>
              <a:buFont typeface="Wingdings" pitchFamily="2" charset="2"/>
              <a:buNone/>
            </a:pPr>
            <a:r>
              <a:rPr lang="ru-RU" sz="1100" dirty="0" smtClean="0">
                <a:latin typeface="Arial" pitchFamily="34" charset="0"/>
                <a:cs typeface="Arial" pitchFamily="34" charset="0"/>
              </a:rPr>
              <a:t>соприкосновения зависит наше здоровье, поэтому современный человек должен знать, </a:t>
            </a:r>
            <a:r>
              <a:rPr lang="ru-RU" sz="1100" b="1" dirty="0" smtClean="0">
                <a:latin typeface="Arial" pitchFamily="34" charset="0"/>
                <a:cs typeface="Arial" pitchFamily="34" charset="0"/>
              </a:rPr>
              <a:t>что благодаря использованию </a:t>
            </a:r>
          </a:p>
          <a:p>
            <a:pPr>
              <a:lnSpc>
                <a:spcPct val="160000"/>
              </a:lnSpc>
              <a:buFont typeface="Wingdings" pitchFamily="2" charset="2"/>
              <a:buNone/>
            </a:pPr>
            <a:r>
              <a:rPr lang="ru-RU" sz="1100" b="1" dirty="0" smtClean="0">
                <a:latin typeface="Arial" pitchFamily="34" charset="0"/>
                <a:cs typeface="Arial" pitchFamily="34" charset="0"/>
              </a:rPr>
              <a:t>стелек можно:</a:t>
            </a:r>
          </a:p>
          <a:p>
            <a:pPr>
              <a:lnSpc>
                <a:spcPct val="160000"/>
              </a:lnSpc>
            </a:pPr>
            <a:r>
              <a:rPr lang="ru-RU" sz="1100" b="1" dirty="0" smtClean="0">
                <a:solidFill>
                  <a:srgbClr val="FF0000"/>
                </a:solidFill>
                <a:latin typeface="Arial" pitchFamily="34" charset="0"/>
                <a:cs typeface="Arial" pitchFamily="34" charset="0"/>
              </a:rPr>
              <a:t>Предотвратить грибковые заболевания</a:t>
            </a:r>
          </a:p>
          <a:p>
            <a:pPr>
              <a:lnSpc>
                <a:spcPct val="160000"/>
              </a:lnSpc>
            </a:pPr>
            <a:r>
              <a:rPr lang="ru-RU" sz="1100" b="1" dirty="0" smtClean="0">
                <a:solidFill>
                  <a:srgbClr val="FF0000"/>
                </a:solidFill>
                <a:latin typeface="Arial" pitchFamily="34" charset="0"/>
                <a:cs typeface="Arial" pitchFamily="34" charset="0"/>
              </a:rPr>
              <a:t>Избавиться от неприятного запаха</a:t>
            </a:r>
          </a:p>
          <a:p>
            <a:pPr>
              <a:lnSpc>
                <a:spcPct val="160000"/>
              </a:lnSpc>
            </a:pPr>
            <a:r>
              <a:rPr lang="ru-RU" sz="1100" b="1" dirty="0" smtClean="0">
                <a:solidFill>
                  <a:srgbClr val="FF0000"/>
                </a:solidFill>
                <a:latin typeface="Arial" pitchFamily="34" charset="0"/>
                <a:cs typeface="Arial" pitchFamily="34" charset="0"/>
              </a:rPr>
              <a:t>Поддерживать оптимальную температуру и влажность стопы</a:t>
            </a:r>
          </a:p>
          <a:p>
            <a:pPr>
              <a:lnSpc>
                <a:spcPct val="160000"/>
              </a:lnSpc>
            </a:pPr>
            <a:r>
              <a:rPr lang="ru-RU" sz="1100" b="1" dirty="0" smtClean="0">
                <a:solidFill>
                  <a:srgbClr val="FF0000"/>
                </a:solidFill>
                <a:latin typeface="Arial" pitchFamily="34" charset="0"/>
                <a:cs typeface="Arial" pitchFamily="34" charset="0"/>
              </a:rPr>
              <a:t>Обеспечить профилактику и лечение плоскостопия и продлить свою молодость и здоровье</a:t>
            </a:r>
          </a:p>
          <a:p>
            <a:pPr>
              <a:lnSpc>
                <a:spcPct val="160000"/>
              </a:lnSpc>
            </a:pPr>
            <a:r>
              <a:rPr lang="ru-RU" sz="1100" b="1" dirty="0" smtClean="0">
                <a:solidFill>
                  <a:srgbClr val="FF0000"/>
                </a:solidFill>
                <a:latin typeface="Arial" pitchFamily="34" charset="0"/>
                <a:cs typeface="Arial" pitchFamily="34" charset="0"/>
              </a:rPr>
              <a:t>Сделать Вашу обувь комфортной</a:t>
            </a:r>
            <a:endParaRPr lang="ru-RU" sz="1100" dirty="0" smtClean="0">
              <a:solidFill>
                <a:srgbClr val="FF0000"/>
              </a:solidFill>
              <a:latin typeface="Arial" pitchFamily="34" charset="0"/>
              <a:cs typeface="Arial" pitchFamily="34" charset="0"/>
            </a:endParaRPr>
          </a:p>
          <a:p>
            <a:pPr>
              <a:lnSpc>
                <a:spcPct val="160000"/>
              </a:lnSpc>
              <a:buNone/>
            </a:pPr>
            <a:r>
              <a:rPr lang="ru-RU" sz="1100" dirty="0" smtClean="0">
                <a:latin typeface="Arial" pitchFamily="34" charset="0"/>
                <a:cs typeface="Arial" pitchFamily="34" charset="0"/>
              </a:rPr>
              <a:t>Потребность обеспечить максимальную чистоту и комфорт  внутри обуви всегда волновала потребителей. </a:t>
            </a:r>
          </a:p>
          <a:p>
            <a:pPr algn="ctr">
              <a:lnSpc>
                <a:spcPct val="160000"/>
              </a:lnSpc>
              <a:buNone/>
            </a:pPr>
            <a:r>
              <a:rPr lang="ru-RU" sz="1200" b="1" dirty="0" smtClean="0">
                <a:solidFill>
                  <a:srgbClr val="FF0000"/>
                </a:solidFill>
                <a:latin typeface="Arial" pitchFamily="34" charset="0"/>
                <a:cs typeface="Arial" pitchFamily="34" charset="0"/>
              </a:rPr>
              <a:t>Поэтому мы, как ни кто другой,  понимаем эту потребность покупателей и  предлагаем Вам</a:t>
            </a:r>
          </a:p>
          <a:p>
            <a:pPr algn="ctr">
              <a:lnSpc>
                <a:spcPct val="160000"/>
              </a:lnSpc>
              <a:buNone/>
            </a:pPr>
            <a:r>
              <a:rPr lang="ru-RU" sz="1200" b="1" dirty="0" smtClean="0">
                <a:solidFill>
                  <a:srgbClr val="FF0000"/>
                </a:solidFill>
                <a:latin typeface="Arial" pitchFamily="34" charset="0"/>
                <a:cs typeface="Arial" pitchFamily="34" charset="0"/>
              </a:rPr>
              <a:t> </a:t>
            </a:r>
            <a:r>
              <a:rPr lang="ru-RU" sz="1200" b="1" i="1" dirty="0" smtClean="0">
                <a:solidFill>
                  <a:srgbClr val="FF0000"/>
                </a:solidFill>
                <a:latin typeface="Arial" pitchFamily="34" charset="0"/>
                <a:cs typeface="Arial" pitchFamily="34" charset="0"/>
              </a:rPr>
              <a:t>высококачественные стельки </a:t>
            </a:r>
          </a:p>
          <a:p>
            <a:pPr algn="ctr">
              <a:lnSpc>
                <a:spcPct val="160000"/>
              </a:lnSpc>
              <a:buNone/>
            </a:pPr>
            <a:r>
              <a:rPr lang="ru-RU" sz="1200" b="1" i="1" dirty="0" smtClean="0">
                <a:solidFill>
                  <a:srgbClr val="FF0000"/>
                </a:solidFill>
                <a:latin typeface="Arial" pitchFamily="34" charset="0"/>
                <a:cs typeface="Arial" pitchFamily="34" charset="0"/>
              </a:rPr>
              <a:t>на каждый день, на все случаи жизни, на любую погоду и на любой возраст</a:t>
            </a:r>
            <a:r>
              <a:rPr lang="ru-RU" sz="1100" b="1" i="1" dirty="0" smtClean="0">
                <a:solidFill>
                  <a:srgbClr val="FF0000"/>
                </a:solidFill>
                <a:latin typeface="Arial" pitchFamily="34" charset="0"/>
                <a:cs typeface="Arial" pitchFamily="34" charset="0"/>
              </a:rPr>
              <a:t>!</a:t>
            </a:r>
            <a:endParaRPr lang="ru-RU" sz="1100" b="1" dirty="0" smtClean="0">
              <a:solidFill>
                <a:srgbClr val="FF0000"/>
              </a:solidFill>
              <a:latin typeface="Arial" pitchFamily="34" charset="0"/>
              <a:cs typeface="Arial" pitchFamily="34" charset="0"/>
            </a:endParaRPr>
          </a:p>
          <a:p>
            <a:pPr>
              <a:lnSpc>
                <a:spcPct val="160000"/>
              </a:lnSpc>
              <a:buNone/>
            </a:pPr>
            <a:r>
              <a:rPr lang="ru-RU" sz="1100" dirty="0" smtClean="0">
                <a:latin typeface="Arial" pitchFamily="34" charset="0"/>
                <a:cs typeface="Arial" pitchFamily="34" charset="0"/>
              </a:rPr>
              <a:t>        По мимо анатомических и гигиенических свойств у стелек  есть незаменимое практическое свойство:</a:t>
            </a:r>
          </a:p>
          <a:p>
            <a:pPr>
              <a:lnSpc>
                <a:spcPct val="160000"/>
              </a:lnSpc>
              <a:buNone/>
            </a:pPr>
            <a:r>
              <a:rPr lang="ru-RU" sz="1100" b="1" u="sng" dirty="0" smtClean="0">
                <a:solidFill>
                  <a:srgbClr val="FF0000"/>
                </a:solidFill>
                <a:latin typeface="Arial" pitchFamily="34" charset="0"/>
                <a:cs typeface="Arial" pitchFamily="34" charset="0"/>
              </a:rPr>
              <a:t>Наличие стелек в обувном магазине способствует увеличению объемов продаж</a:t>
            </a:r>
            <a:r>
              <a:rPr lang="ru-RU" sz="1100" u="sng" dirty="0" smtClean="0">
                <a:solidFill>
                  <a:srgbClr val="FF0000"/>
                </a:solidFill>
                <a:latin typeface="Arial" pitchFamily="34" charset="0"/>
                <a:cs typeface="Arial" pitchFamily="34" charset="0"/>
              </a:rPr>
              <a:t> </a:t>
            </a:r>
            <a:r>
              <a:rPr lang="ru-RU" sz="1100" b="1" u="sng" dirty="0" smtClean="0">
                <a:solidFill>
                  <a:srgbClr val="FF0000"/>
                </a:solidFill>
                <a:latin typeface="Arial" pitchFamily="34" charset="0"/>
                <a:cs typeface="Arial" pitchFamily="34" charset="0"/>
              </a:rPr>
              <a:t>основного продукта</a:t>
            </a:r>
            <a:r>
              <a:rPr lang="ru-RU" sz="1100" dirty="0" smtClean="0">
                <a:latin typeface="Arial" pitchFamily="34" charset="0"/>
                <a:cs typeface="Arial" pitchFamily="34" charset="0"/>
              </a:rPr>
              <a:t>, то есть обуви. </a:t>
            </a:r>
          </a:p>
          <a:p>
            <a:pPr>
              <a:lnSpc>
                <a:spcPct val="160000"/>
              </a:lnSpc>
              <a:buNone/>
            </a:pPr>
            <a:r>
              <a:rPr lang="ru-RU" sz="1100" dirty="0" smtClean="0">
                <a:latin typeface="Arial" pitchFamily="34" charset="0"/>
                <a:cs typeface="Arial" pitchFamily="34" charset="0"/>
              </a:rPr>
              <a:t>Ведь не для кого ни секрет, что у людей разные по размеру ноги, и редко можно встретить человека, у которого размер </a:t>
            </a:r>
          </a:p>
          <a:p>
            <a:pPr>
              <a:lnSpc>
                <a:spcPct val="160000"/>
              </a:lnSpc>
              <a:buNone/>
            </a:pPr>
            <a:r>
              <a:rPr lang="ru-RU" sz="1100" dirty="0" smtClean="0">
                <a:latin typeface="Arial" pitchFamily="34" charset="0"/>
                <a:cs typeface="Arial" pitchFamily="34" charset="0"/>
              </a:rPr>
              <a:t>стопы соответствовал  маркировке, например 40, 41 и так далее. Поэтому покупателю достаточно грамотно подобрать </a:t>
            </a:r>
          </a:p>
          <a:p>
            <a:pPr>
              <a:lnSpc>
                <a:spcPct val="160000"/>
              </a:lnSpc>
              <a:buNone/>
            </a:pPr>
            <a:r>
              <a:rPr lang="ru-RU" sz="1100" dirty="0" smtClean="0">
                <a:latin typeface="Arial" pitchFamily="34" charset="0"/>
                <a:cs typeface="Arial" pitchFamily="34" charset="0"/>
              </a:rPr>
              <a:t>необходимую стельку, полустельку или любой другой аксессуар и обувь будет во много раз комфортнее. </a:t>
            </a:r>
          </a:p>
          <a:p>
            <a:pPr>
              <a:lnSpc>
                <a:spcPct val="160000"/>
              </a:lnSpc>
              <a:buNone/>
            </a:pPr>
            <a:r>
              <a:rPr lang="ru-RU" sz="1100" dirty="0" smtClean="0">
                <a:latin typeface="Arial" pitchFamily="34" charset="0"/>
                <a:cs typeface="Arial" pitchFamily="34" charset="0"/>
              </a:rPr>
              <a:t>        Еще один неоспоримый довод в пользу наличия в магазине стелек и прочих аксессуаров для обуви –  </a:t>
            </a:r>
          </a:p>
          <a:p>
            <a:pPr>
              <a:lnSpc>
                <a:spcPct val="160000"/>
              </a:lnSpc>
              <a:buNone/>
            </a:pPr>
            <a:r>
              <a:rPr lang="ru-RU" sz="1100" b="1" dirty="0" smtClean="0">
                <a:solidFill>
                  <a:srgbClr val="FF0000"/>
                </a:solidFill>
                <a:latin typeface="Arial" pitchFamily="34" charset="0"/>
                <a:cs typeface="Arial" pitchFamily="34" charset="0"/>
              </a:rPr>
              <a:t>неограниченный срок  хранения,</a:t>
            </a:r>
            <a:r>
              <a:rPr lang="ru-RU" sz="1100" dirty="0" smtClean="0">
                <a:latin typeface="Arial" pitchFamily="34" charset="0"/>
                <a:cs typeface="Arial" pitchFamily="34" charset="0"/>
              </a:rPr>
              <a:t> этот товар не подвержен капризам моды и особенностям коллекций. Поэтому Вы </a:t>
            </a:r>
          </a:p>
          <a:p>
            <a:pPr>
              <a:lnSpc>
                <a:spcPct val="160000"/>
              </a:lnSpc>
              <a:buNone/>
            </a:pPr>
            <a:r>
              <a:rPr lang="ru-RU" sz="1100" dirty="0" smtClean="0">
                <a:latin typeface="Arial" pitchFamily="34" charset="0"/>
                <a:cs typeface="Arial" pitchFamily="34" charset="0"/>
              </a:rPr>
              <a:t>лишены проблем с  Неликвидными остатками, вышедшими из моды моделями, неколлекционными партиями и тому </a:t>
            </a:r>
          </a:p>
          <a:p>
            <a:pPr>
              <a:lnSpc>
                <a:spcPct val="160000"/>
              </a:lnSpc>
              <a:buNone/>
            </a:pPr>
            <a:r>
              <a:rPr lang="ru-RU" sz="1100" dirty="0" smtClean="0">
                <a:latin typeface="Arial" pitchFamily="34" charset="0"/>
                <a:cs typeface="Arial" pitchFamily="34" charset="0"/>
              </a:rPr>
              <a:t>подобными неприятностями капризного спроса.</a:t>
            </a:r>
          </a:p>
          <a:p>
            <a:pPr>
              <a:lnSpc>
                <a:spcPct val="160000"/>
              </a:lnSpc>
            </a:pPr>
            <a:endParaRPr lang="ru-RU" sz="1100" dirty="0" smtClean="0">
              <a:latin typeface="Arial" pitchFamily="34" charset="0"/>
              <a:cs typeface="Arial" pitchFamily="34" charset="0"/>
            </a:endParaRPr>
          </a:p>
          <a:p>
            <a:pPr>
              <a:lnSpc>
                <a:spcPct val="160000"/>
              </a:lnSpc>
            </a:pPr>
            <a:endParaRPr lang="ru-RU" sz="1100" dirty="0" smtClean="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457200" y="274638"/>
            <a:ext cx="8229600" cy="490537"/>
          </a:xfrm>
        </p:spPr>
        <p:txBody>
          <a:bodyPr/>
          <a:lstStyle/>
          <a:p>
            <a:pPr algn="l"/>
            <a:r>
              <a:rPr lang="ru-RU" sz="1200" smtClean="0">
                <a:latin typeface="Arial" charset="0"/>
                <a:cs typeface="Arial" charset="0"/>
              </a:rPr>
              <a:t>	</a:t>
            </a:r>
            <a:r>
              <a:rPr lang="ru-RU" sz="1200" b="1" smtClean="0">
                <a:latin typeface="Arial" charset="0"/>
                <a:cs typeface="Arial" charset="0"/>
              </a:rPr>
              <a:t>Это важно помнить:</a:t>
            </a:r>
          </a:p>
        </p:txBody>
      </p:sp>
      <p:sp>
        <p:nvSpPr>
          <p:cNvPr id="10243" name="Содержимое 2"/>
          <p:cNvSpPr>
            <a:spLocks noGrp="1"/>
          </p:cNvSpPr>
          <p:nvPr>
            <p:ph idx="1"/>
          </p:nvPr>
        </p:nvSpPr>
        <p:spPr>
          <a:xfrm>
            <a:off x="457200" y="1125538"/>
            <a:ext cx="8229600" cy="5399806"/>
          </a:xfrm>
        </p:spPr>
        <p:txBody>
          <a:bodyPr>
            <a:normAutofit/>
          </a:bodyPr>
          <a:lstStyle/>
          <a:p>
            <a:pPr>
              <a:buFont typeface="Arial" charset="0"/>
              <a:buNone/>
            </a:pPr>
            <a:r>
              <a:rPr lang="ru-RU" sz="1100" b="1" dirty="0" smtClean="0">
                <a:latin typeface="Arial" charset="0"/>
                <a:cs typeface="Arial" charset="0"/>
              </a:rPr>
              <a:t>Правила использования  вкладных и безразмерных стелек:</a:t>
            </a:r>
          </a:p>
          <a:p>
            <a:pPr>
              <a:buFont typeface="Arial" charset="0"/>
              <a:buNone/>
            </a:pPr>
            <a:endParaRPr lang="ru-RU" sz="1100" dirty="0" smtClean="0">
              <a:latin typeface="Arial" charset="0"/>
              <a:cs typeface="Arial" charset="0"/>
            </a:endParaRPr>
          </a:p>
          <a:p>
            <a:pPr>
              <a:lnSpc>
                <a:spcPct val="150000"/>
              </a:lnSpc>
            </a:pPr>
            <a:r>
              <a:rPr lang="ru-RU" sz="1100" dirty="0" smtClean="0">
                <a:latin typeface="Arial" charset="0"/>
                <a:cs typeface="Arial" charset="0"/>
              </a:rPr>
              <a:t>Вкладная стелька вкладывается в стандартную </a:t>
            </a:r>
            <a:r>
              <a:rPr lang="ru-RU" sz="1100" dirty="0" err="1" smtClean="0">
                <a:latin typeface="Arial" charset="0"/>
                <a:cs typeface="Arial" charset="0"/>
              </a:rPr>
              <a:t>низкокаблучную</a:t>
            </a:r>
            <a:r>
              <a:rPr lang="ru-RU" sz="1100" dirty="0" smtClean="0">
                <a:latin typeface="Arial" charset="0"/>
                <a:cs typeface="Arial" charset="0"/>
              </a:rPr>
              <a:t> обувь с закрытой пяткой так, чтобы пятка стельки упиралась в задник обуви, носочная часть стельки в носочную часть обуви. </a:t>
            </a:r>
          </a:p>
          <a:p>
            <a:pPr>
              <a:lnSpc>
                <a:spcPct val="150000"/>
              </a:lnSpc>
            </a:pPr>
            <a:r>
              <a:rPr lang="ru-RU" sz="1100" dirty="0" smtClean="0">
                <a:latin typeface="Arial" charset="0"/>
                <a:cs typeface="Arial" charset="0"/>
              </a:rPr>
              <a:t>Следует исключать подгибание передней, мягкой части стелек вниз. </a:t>
            </a:r>
          </a:p>
          <a:p>
            <a:pPr>
              <a:lnSpc>
                <a:spcPct val="150000"/>
              </a:lnSpc>
            </a:pPr>
            <a:r>
              <a:rPr lang="ru-RU" sz="1100" dirty="0" smtClean="0">
                <a:latin typeface="Arial" charset="0"/>
                <a:cs typeface="Arial" charset="0"/>
              </a:rPr>
              <a:t>Безразмерную стельку вкладную стельку вкладывают латексом вниз (соответственно </a:t>
            </a:r>
            <a:r>
              <a:rPr lang="ru-RU" sz="1100" dirty="0" err="1" smtClean="0">
                <a:latin typeface="Arial" charset="0"/>
                <a:cs typeface="Arial" charset="0"/>
              </a:rPr>
              <a:t>х</a:t>
            </a:r>
            <a:r>
              <a:rPr lang="ru-RU" sz="1100" dirty="0" smtClean="0">
                <a:latin typeface="Arial" charset="0"/>
                <a:cs typeface="Arial" charset="0"/>
              </a:rPr>
              <a:t>/б материалом или другим </a:t>
            </a:r>
          </a:p>
          <a:p>
            <a:pPr>
              <a:lnSpc>
                <a:spcPct val="150000"/>
              </a:lnSpc>
              <a:buNone/>
            </a:pPr>
            <a:r>
              <a:rPr lang="ru-RU" sz="1100" dirty="0" smtClean="0">
                <a:latin typeface="Arial" charset="0"/>
                <a:cs typeface="Arial" charset="0"/>
              </a:rPr>
              <a:t>	 материалом к верху). </a:t>
            </a:r>
          </a:p>
          <a:p>
            <a:pPr>
              <a:lnSpc>
                <a:spcPct val="150000"/>
              </a:lnSpc>
              <a:buNone/>
            </a:pPr>
            <a:r>
              <a:rPr lang="ru-RU" sz="1100" dirty="0" smtClean="0">
                <a:latin typeface="Arial" charset="0"/>
                <a:cs typeface="Arial" charset="0"/>
              </a:rPr>
              <a:t>* 	 Рекомендуется вырезать стельку по уже существующей стельке. Если нет такой возможности , то лучше всего для начала вырезать заведомо больший размер и постепенно «подгонять» под конкретную обувь. Следует помнить, что не всегда правильно вырезанный размер подойдет для пары обуви. Так как надо учитывать  вид (тип) обуви. Ее полноту, вид носочной части и т.п.</a:t>
            </a:r>
          </a:p>
          <a:p>
            <a:pPr>
              <a:lnSpc>
                <a:spcPct val="150000"/>
              </a:lnSpc>
            </a:pPr>
            <a:r>
              <a:rPr lang="ru-RU" sz="1100" dirty="0" smtClean="0">
                <a:latin typeface="Arial" charset="0"/>
                <a:cs typeface="Arial" charset="0"/>
              </a:rPr>
              <a:t>Ежедневно вынимайте стельки из обуви и высушивайте их вдали от нагревательных приборов и солнечных лучей. </a:t>
            </a:r>
          </a:p>
          <a:p>
            <a:pPr>
              <a:lnSpc>
                <a:spcPct val="150000"/>
              </a:lnSpc>
            </a:pPr>
            <a:r>
              <a:rPr lang="ru-RU" sz="1100" dirty="0" smtClean="0">
                <a:latin typeface="Arial" charset="0"/>
                <a:cs typeface="Arial" charset="0"/>
              </a:rPr>
              <a:t>Стельки изготовленные из полимерного материала (</a:t>
            </a:r>
            <a:r>
              <a:rPr lang="ru-RU" sz="1100" dirty="0" err="1" smtClean="0">
                <a:latin typeface="Arial" charset="0"/>
                <a:cs typeface="Arial" charset="0"/>
              </a:rPr>
              <a:t>гелевые</a:t>
            </a:r>
            <a:r>
              <a:rPr lang="ru-RU" sz="1100" dirty="0" smtClean="0">
                <a:latin typeface="Arial" charset="0"/>
                <a:cs typeface="Arial" charset="0"/>
              </a:rPr>
              <a:t>, силиконовые) протирается мягкой тканью, смоченной </a:t>
            </a:r>
          </a:p>
          <a:p>
            <a:pPr>
              <a:lnSpc>
                <a:spcPct val="150000"/>
              </a:lnSpc>
              <a:buFont typeface="Arial" charset="0"/>
              <a:buNone/>
            </a:pPr>
            <a:r>
              <a:rPr lang="ru-RU" sz="1100" dirty="0" smtClean="0">
                <a:latin typeface="Arial" charset="0"/>
                <a:cs typeface="Arial" charset="0"/>
              </a:rPr>
              <a:t>	мыльным  раствором, сушится при температуре 18-20 градусов Цельсия вдалеке от отопительных приборов.</a:t>
            </a:r>
          </a:p>
          <a:p>
            <a:pPr>
              <a:lnSpc>
                <a:spcPct val="150000"/>
              </a:lnSpc>
            </a:pPr>
            <a:r>
              <a:rPr lang="ru-RU" sz="1100" dirty="0" smtClean="0">
                <a:latin typeface="Arial" charset="0"/>
                <a:cs typeface="Arial" charset="0"/>
              </a:rPr>
              <a:t>Кожаные поверхности изделий протирайте мягкой салфеткой, слегка смоченной слабым спиртовым раствором, и </a:t>
            </a:r>
          </a:p>
          <a:p>
            <a:pPr>
              <a:lnSpc>
                <a:spcPct val="150000"/>
              </a:lnSpc>
              <a:buFont typeface="Arial" charset="0"/>
              <a:buNone/>
            </a:pPr>
            <a:r>
              <a:rPr lang="ru-RU" sz="1100" dirty="0" smtClean="0">
                <a:latin typeface="Arial" charset="0"/>
                <a:cs typeface="Arial" charset="0"/>
              </a:rPr>
              <a:t>	обязательно дайте им высохнуть. </a:t>
            </a:r>
          </a:p>
          <a:p>
            <a:pPr>
              <a:lnSpc>
                <a:spcPct val="150000"/>
              </a:lnSpc>
            </a:pPr>
            <a:r>
              <a:rPr lang="ru-RU" sz="1100" dirty="0" smtClean="0">
                <a:latin typeface="Arial" charset="0"/>
                <a:cs typeface="Arial" charset="0"/>
              </a:rPr>
              <a:t>Через  6 - 8 недель (в зависимости от массы тела и интенсивности ходьбы) рекомендуется поменять стельки для</a:t>
            </a:r>
          </a:p>
          <a:p>
            <a:pPr>
              <a:lnSpc>
                <a:spcPct val="150000"/>
              </a:lnSpc>
              <a:buFont typeface="Arial" charset="0"/>
              <a:buNone/>
            </a:pPr>
            <a:r>
              <a:rPr lang="ru-RU" sz="1100" dirty="0" smtClean="0">
                <a:latin typeface="Arial" charset="0"/>
                <a:cs typeface="Arial" charset="0"/>
              </a:rPr>
              <a:t>	 сохранения  их  гигиенических и прочих свойств .</a:t>
            </a:r>
          </a:p>
          <a:p>
            <a:pPr>
              <a:lnSpc>
                <a:spcPct val="150000"/>
              </a:lnSpc>
              <a:buFont typeface="Arial" charset="0"/>
              <a:buNone/>
            </a:pPr>
            <a:endParaRPr lang="ru-RU" sz="1100" dirty="0" smtClean="0">
              <a:latin typeface="Arial" charset="0"/>
              <a:cs typeface="Arial" charset="0"/>
            </a:endParaRPr>
          </a:p>
          <a:p>
            <a:pPr>
              <a:lnSpc>
                <a:spcPct val="150000"/>
              </a:lnSpc>
              <a:buFont typeface="Arial" charset="0"/>
              <a:buNone/>
            </a:pPr>
            <a:endParaRPr lang="ru-RU" sz="1100" dirty="0" smtClean="0"/>
          </a:p>
        </p:txBody>
      </p:sp>
      <p:pic>
        <p:nvPicPr>
          <p:cNvPr id="10244" name="Picture 4" descr="j0293236"/>
          <p:cNvPicPr>
            <a:picLocks noChangeAspect="1" noChangeArrowheads="1"/>
          </p:cNvPicPr>
          <p:nvPr/>
        </p:nvPicPr>
        <p:blipFill>
          <a:blip r:embed="rId2" cstate="print"/>
          <a:srcRect/>
          <a:stretch>
            <a:fillRect/>
          </a:stretch>
        </p:blipFill>
        <p:spPr bwMode="auto">
          <a:xfrm>
            <a:off x="755650" y="333375"/>
            <a:ext cx="469900" cy="3460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395536" y="620713"/>
            <a:ext cx="8229600" cy="5737225"/>
          </a:xfrm>
        </p:spPr>
        <p:txBody>
          <a:bodyPr/>
          <a:lstStyle/>
          <a:p>
            <a:pPr eaLnBrk="1" hangingPunct="1">
              <a:buFontTx/>
              <a:buNone/>
            </a:pPr>
            <a:r>
              <a:rPr lang="ru-RU" sz="1200" dirty="0" smtClean="0">
                <a:latin typeface="Arial" charset="0"/>
                <a:cs typeface="Arial" charset="0"/>
              </a:rPr>
              <a:t>   </a:t>
            </a:r>
          </a:p>
          <a:p>
            <a:pPr algn="ctr" eaLnBrk="1" hangingPunct="1">
              <a:buFontTx/>
              <a:buNone/>
            </a:pPr>
            <a:r>
              <a:rPr lang="ru-RU" sz="2400" dirty="0" smtClean="0">
                <a:cs typeface="Times New Roman" pitchFamily="18" charset="0"/>
              </a:rPr>
              <a:t/>
            </a:r>
            <a:br>
              <a:rPr lang="ru-RU" sz="2400" dirty="0" smtClean="0">
                <a:cs typeface="Times New Roman" pitchFamily="18" charset="0"/>
              </a:rPr>
            </a:br>
            <a:r>
              <a:rPr lang="ru-RU" sz="1900" b="1" dirty="0" smtClean="0">
                <a:latin typeface="Book Antiqua" pitchFamily="18" charset="0"/>
                <a:cs typeface="Times New Roman" pitchFamily="18" charset="0"/>
              </a:rPr>
              <a:t>Хотим верить, что наша продукция и рекомендации позволять Вам  добиться успеха в Вашей работе!</a:t>
            </a:r>
          </a:p>
        </p:txBody>
      </p:sp>
      <p:sp>
        <p:nvSpPr>
          <p:cNvPr id="5" name="Прямоугольник 4"/>
          <p:cNvSpPr/>
          <p:nvPr/>
        </p:nvSpPr>
        <p:spPr>
          <a:xfrm>
            <a:off x="2268538" y="4292600"/>
            <a:ext cx="4572000" cy="1016000"/>
          </a:xfrm>
          <a:prstGeom prst="rect">
            <a:avLst/>
          </a:prstGeom>
        </p:spPr>
        <p:txBody>
          <a:bodyPr>
            <a:spAutoFit/>
          </a:bodyPr>
          <a:lstStyle/>
          <a:p>
            <a:pPr algn="ctr">
              <a:defRPr/>
            </a:pPr>
            <a:r>
              <a:rPr lang="ru-RU" sz="2000" b="1" dirty="0">
                <a:latin typeface="Book Antiqua" pitchFamily="18" charset="0"/>
              </a:rPr>
              <a:t>С п</a:t>
            </a:r>
            <a:r>
              <a:rPr lang="ru-RU" sz="2000" b="1" dirty="0">
                <a:effectLst>
                  <a:outerShdw blurRad="38100" dist="38100" dir="2700000" algn="tl">
                    <a:srgbClr val="C0C0C0"/>
                  </a:outerShdw>
                </a:effectLst>
                <a:latin typeface="Book Antiqua" pitchFamily="18" charset="0"/>
              </a:rPr>
              <a:t>остоянной заботой о Вас </a:t>
            </a:r>
          </a:p>
          <a:p>
            <a:pPr algn="ctr">
              <a:defRPr/>
            </a:pPr>
            <a:r>
              <a:rPr lang="ru-RU" sz="2000" b="1" dirty="0">
                <a:effectLst>
                  <a:outerShdw blurRad="38100" dist="38100" dir="2700000" algn="tl">
                    <a:srgbClr val="C0C0C0"/>
                  </a:outerShdw>
                </a:effectLst>
                <a:latin typeface="Book Antiqua" pitchFamily="18" charset="0"/>
              </a:rPr>
              <a:t>и </a:t>
            </a:r>
          </a:p>
          <a:p>
            <a:pPr algn="ctr">
              <a:defRPr/>
            </a:pPr>
            <a:r>
              <a:rPr lang="ru-RU" sz="2000" b="1" dirty="0" smtClean="0">
                <a:effectLst>
                  <a:outerShdw blurRad="38100" dist="38100" dir="2700000" algn="tl">
                    <a:srgbClr val="C0C0C0"/>
                  </a:outerShdw>
                </a:effectLst>
                <a:latin typeface="Book Antiqua" pitchFamily="18" charset="0"/>
              </a:rPr>
              <a:t>здоровье Ваших </a:t>
            </a:r>
            <a:r>
              <a:rPr lang="ru-RU" sz="2000" b="1" dirty="0">
                <a:effectLst>
                  <a:outerShdw blurRad="38100" dist="38100" dir="2700000" algn="tl">
                    <a:srgbClr val="C0C0C0"/>
                  </a:outerShdw>
                </a:effectLst>
                <a:latin typeface="Book Antiqua" pitchFamily="18" charset="0"/>
              </a:rPr>
              <a:t>ног!  </a:t>
            </a:r>
          </a:p>
        </p:txBody>
      </p:sp>
      <p:pic>
        <p:nvPicPr>
          <p:cNvPr id="6" name="Picture 5" descr="F:\Marsel\Маркетинг\Каталог, Рекламный буклет, Реклама\Nowe logo Corbby.jpg"/>
          <p:cNvPicPr>
            <a:picLocks noChangeAspect="1" noChangeArrowheads="1"/>
          </p:cNvPicPr>
          <p:nvPr/>
        </p:nvPicPr>
        <p:blipFill>
          <a:blip r:embed="rId2" cstate="print"/>
          <a:srcRect/>
          <a:stretch>
            <a:fillRect/>
          </a:stretch>
        </p:blipFill>
        <p:spPr bwMode="auto">
          <a:xfrm>
            <a:off x="3635896" y="2854325"/>
            <a:ext cx="1822450" cy="79057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557</TotalTime>
  <Words>1119</Words>
  <Application>Microsoft Office PowerPoint</Application>
  <PresentationFormat>Экран (4:3)</PresentationFormat>
  <Paragraphs>74</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Слайд 1</vt:lpstr>
      <vt:lpstr>Что такое стельки и для чего они нам нужны!</vt:lpstr>
      <vt:lpstr>Основное предназначение стелек</vt:lpstr>
      <vt:lpstr>Слайд 4</vt:lpstr>
      <vt:lpstr>Слайд 5</vt:lpstr>
      <vt:lpstr> Это важно помнить:</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Marsel</dc:creator>
  <cp:lastModifiedBy>Ханафин Марсель</cp:lastModifiedBy>
  <cp:revision>50</cp:revision>
  <dcterms:created xsi:type="dcterms:W3CDTF">2013-11-06T11:00:16Z</dcterms:created>
  <dcterms:modified xsi:type="dcterms:W3CDTF">2013-11-22T05:56:54Z</dcterms:modified>
</cp:coreProperties>
</file>